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chart29.xml" ContentType="application/vnd.openxmlformats-officedocument.drawingml.char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charts/chart26.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7" r:id="rId2"/>
    <p:sldId id="259" r:id="rId3"/>
    <p:sldId id="290" r:id="rId4"/>
    <p:sldId id="291" r:id="rId5"/>
    <p:sldId id="338" r:id="rId6"/>
    <p:sldId id="260" r:id="rId7"/>
    <p:sldId id="261" r:id="rId8"/>
    <p:sldId id="292" r:id="rId9"/>
    <p:sldId id="262" r:id="rId10"/>
    <p:sldId id="293" r:id="rId11"/>
    <p:sldId id="294" r:id="rId12"/>
    <p:sldId id="297" r:id="rId13"/>
    <p:sldId id="298" r:id="rId14"/>
    <p:sldId id="299" r:id="rId15"/>
    <p:sldId id="295" r:id="rId16"/>
    <p:sldId id="296" r:id="rId17"/>
    <p:sldId id="301" r:id="rId18"/>
    <p:sldId id="285" r:id="rId19"/>
    <p:sldId id="302" r:id="rId20"/>
    <p:sldId id="337" r:id="rId21"/>
    <p:sldId id="264" r:id="rId22"/>
    <p:sldId id="303" r:id="rId23"/>
    <p:sldId id="265" r:id="rId24"/>
    <p:sldId id="339" r:id="rId25"/>
    <p:sldId id="340" r:id="rId26"/>
    <p:sldId id="267" r:id="rId27"/>
    <p:sldId id="304" r:id="rId28"/>
    <p:sldId id="268" r:id="rId29"/>
    <p:sldId id="269" r:id="rId30"/>
    <p:sldId id="305" r:id="rId31"/>
    <p:sldId id="306" r:id="rId32"/>
    <p:sldId id="307" r:id="rId33"/>
    <p:sldId id="288" r:id="rId34"/>
    <p:sldId id="310" r:id="rId35"/>
    <p:sldId id="312" r:id="rId36"/>
    <p:sldId id="270" r:id="rId37"/>
    <p:sldId id="341" r:id="rId38"/>
    <p:sldId id="271" r:id="rId39"/>
    <p:sldId id="308" r:id="rId40"/>
    <p:sldId id="313" r:id="rId41"/>
    <p:sldId id="314" r:id="rId42"/>
    <p:sldId id="273" r:id="rId43"/>
    <p:sldId id="342" r:id="rId44"/>
    <p:sldId id="274" r:id="rId45"/>
    <p:sldId id="315" r:id="rId46"/>
    <p:sldId id="318" r:id="rId47"/>
    <p:sldId id="316" r:id="rId48"/>
    <p:sldId id="320" r:id="rId49"/>
    <p:sldId id="276" r:id="rId50"/>
    <p:sldId id="289" r:id="rId51"/>
    <p:sldId id="321" r:id="rId52"/>
    <p:sldId id="322" r:id="rId53"/>
    <p:sldId id="277" r:id="rId54"/>
    <p:sldId id="323" r:id="rId55"/>
    <p:sldId id="278" r:id="rId56"/>
    <p:sldId id="279" r:id="rId57"/>
    <p:sldId id="343" r:id="rId58"/>
    <p:sldId id="280" r:id="rId59"/>
    <p:sldId id="324" r:id="rId60"/>
    <p:sldId id="325" r:id="rId61"/>
    <p:sldId id="326" r:id="rId62"/>
    <p:sldId id="327" r:id="rId63"/>
    <p:sldId id="328" r:id="rId64"/>
    <p:sldId id="329" r:id="rId65"/>
    <p:sldId id="330" r:id="rId66"/>
    <p:sldId id="331" r:id="rId67"/>
    <p:sldId id="332" r:id="rId68"/>
    <p:sldId id="281" r:id="rId69"/>
    <p:sldId id="282" r:id="rId70"/>
    <p:sldId id="335" r:id="rId71"/>
    <p:sldId id="336" r:id="rId72"/>
    <p:sldId id="283" r:id="rId7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E9EDF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70" d="100"/>
          <a:sy n="70" d="100"/>
        </p:scale>
        <p:origin x="-2814" y="-96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ser\Desktop\VNG%20Documents\Hebron%20Documents\Final\BDS%20Providers%20-%20Database\Analysis\BDS%20Providers%20Analysis%20-%20Hebr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en-US"/>
            </a:pPr>
            <a:r>
              <a:rPr lang="ar-SA"/>
              <a:t>الشكل القانوني للمؤسسة</a:t>
            </a:r>
          </a:p>
        </c:rich>
      </c:tx>
      <c:layout/>
    </c:title>
    <c:plotArea>
      <c:layout/>
      <c:barChart>
        <c:barDir val="col"/>
        <c:grouping val="clustered"/>
        <c:ser>
          <c:idx val="0"/>
          <c:order val="0"/>
          <c:tx>
            <c:v>العدد</c:v>
          </c:tx>
          <c:cat>
            <c:strRef>
              <c:f>Sheet1!$B$3:$B$9</c:f>
              <c:strCache>
                <c:ptCount val="7"/>
                <c:pt idx="0">
                  <c:v>أهلية غير ربحية</c:v>
                </c:pt>
                <c:pt idx="1">
                  <c:v>مجتمعية CBO</c:v>
                </c:pt>
                <c:pt idx="2">
                  <c:v>قطاع خاص،(اقراض)</c:v>
                </c:pt>
                <c:pt idx="3">
                  <c:v>حكومية عامة</c:v>
                </c:pt>
                <c:pt idx="4">
                  <c:v>قطاع خاص(اتحادات صناعية وغرف تجاريةونقابات)</c:v>
                </c:pt>
                <c:pt idx="5">
                  <c:v>مساهمة عامة محدودة</c:v>
                </c:pt>
                <c:pt idx="6">
                  <c:v>مساهمة خصوصية</c:v>
                </c:pt>
              </c:strCache>
            </c:strRef>
          </c:cat>
          <c:val>
            <c:numRef>
              <c:f>Sheet1!$C$3:$C$9</c:f>
              <c:numCache>
                <c:formatCode>###0</c:formatCode>
                <c:ptCount val="7"/>
                <c:pt idx="0">
                  <c:v>10</c:v>
                </c:pt>
                <c:pt idx="1">
                  <c:v>6</c:v>
                </c:pt>
                <c:pt idx="2">
                  <c:v>5</c:v>
                </c:pt>
                <c:pt idx="3">
                  <c:v>10</c:v>
                </c:pt>
                <c:pt idx="4">
                  <c:v>5</c:v>
                </c:pt>
                <c:pt idx="5">
                  <c:v>12</c:v>
                </c:pt>
                <c:pt idx="6">
                  <c:v>1</c:v>
                </c:pt>
              </c:numCache>
            </c:numRef>
          </c:val>
        </c:ser>
        <c:axId val="66204800"/>
        <c:axId val="66206336"/>
      </c:barChart>
      <c:catAx>
        <c:axId val="66204800"/>
        <c:scaling>
          <c:orientation val="minMax"/>
        </c:scaling>
        <c:axPos val="b"/>
        <c:majorTickMark val="none"/>
        <c:tickLblPos val="nextTo"/>
        <c:txPr>
          <a:bodyPr/>
          <a:lstStyle/>
          <a:p>
            <a:pPr>
              <a:defRPr lang="en-US"/>
            </a:pPr>
            <a:endParaRPr lang="ar-SA"/>
          </a:p>
        </c:txPr>
        <c:crossAx val="66206336"/>
        <c:crosses val="autoZero"/>
        <c:auto val="1"/>
        <c:lblAlgn val="ctr"/>
        <c:lblOffset val="100"/>
      </c:catAx>
      <c:valAx>
        <c:axId val="66206336"/>
        <c:scaling>
          <c:orientation val="minMax"/>
        </c:scaling>
        <c:axPos val="l"/>
        <c:majorGridlines/>
        <c:numFmt formatCode="###0" sourceLinked="1"/>
        <c:majorTickMark val="none"/>
        <c:tickLblPos val="nextTo"/>
        <c:txPr>
          <a:bodyPr/>
          <a:lstStyle/>
          <a:p>
            <a:pPr>
              <a:defRPr lang="en-US"/>
            </a:pPr>
            <a:endParaRPr lang="ar-SA"/>
          </a:p>
        </c:txPr>
        <c:crossAx val="66204800"/>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a:gsLst>
        <a:gs pos="0">
          <a:schemeClr val="bg1">
            <a:lumMod val="100000"/>
          </a:schemeClr>
        </a:gs>
        <a:gs pos="50000">
          <a:schemeClr val="bg1">
            <a:lumMod val="75000"/>
          </a:schemeClr>
        </a:gs>
        <a:gs pos="100000">
          <a:schemeClr val="bg1">
            <a:lumMod val="75000"/>
          </a:schemeClr>
        </a:gs>
      </a:gsLst>
      <a:lin ang="3000000" scaled="0"/>
    </a:gradFill>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القطاع الاقتصادي للشركات المستفيدة من خدمات المؤسسة</a:t>
            </a:r>
            <a:endParaRPr lang="en-US">
              <a:effectLst/>
            </a:endParaRPr>
          </a:p>
        </c:rich>
      </c:tx>
    </c:title>
    <c:plotArea>
      <c:layout/>
      <c:barChart>
        <c:barDir val="col"/>
        <c:grouping val="clustered"/>
        <c:ser>
          <c:idx val="0"/>
          <c:order val="0"/>
          <c:tx>
            <c:v>العدد</c:v>
          </c:tx>
          <c:cat>
            <c:strRef>
              <c:f>Sheet1!$I$288:$I$294</c:f>
              <c:strCache>
                <c:ptCount val="7"/>
                <c:pt idx="0">
                  <c:v>صناعي</c:v>
                </c:pt>
                <c:pt idx="1">
                  <c:v>زراعي</c:v>
                </c:pt>
                <c:pt idx="2">
                  <c:v>خدماتي</c:v>
                </c:pt>
                <c:pt idx="3">
                  <c:v>إنشائي</c:v>
                </c:pt>
                <c:pt idx="4">
                  <c:v>تجاري</c:v>
                </c:pt>
                <c:pt idx="5">
                  <c:v>سياحي</c:v>
                </c:pt>
                <c:pt idx="6">
                  <c:v>اتصالات وتكنولوجيا معلومات</c:v>
                </c:pt>
              </c:strCache>
            </c:strRef>
          </c:cat>
          <c:val>
            <c:numRef>
              <c:f>Sheet1!$J$288:$J$294</c:f>
              <c:numCache>
                <c:formatCode>General</c:formatCode>
                <c:ptCount val="7"/>
                <c:pt idx="0">
                  <c:v>34</c:v>
                </c:pt>
                <c:pt idx="1">
                  <c:v>30</c:v>
                </c:pt>
                <c:pt idx="2">
                  <c:v>31</c:v>
                </c:pt>
                <c:pt idx="3">
                  <c:v>29</c:v>
                </c:pt>
                <c:pt idx="4">
                  <c:v>31</c:v>
                </c:pt>
                <c:pt idx="5">
                  <c:v>29</c:v>
                </c:pt>
                <c:pt idx="6">
                  <c:v>29</c:v>
                </c:pt>
              </c:numCache>
            </c:numRef>
          </c:val>
        </c:ser>
        <c:axId val="67793280"/>
        <c:axId val="67794816"/>
      </c:barChart>
      <c:catAx>
        <c:axId val="67793280"/>
        <c:scaling>
          <c:orientation val="minMax"/>
        </c:scaling>
        <c:axPos val="b"/>
        <c:majorTickMark val="none"/>
        <c:tickLblPos val="nextTo"/>
        <c:txPr>
          <a:bodyPr/>
          <a:lstStyle/>
          <a:p>
            <a:pPr>
              <a:defRPr lang="en-US"/>
            </a:pPr>
            <a:endParaRPr lang="ar-SA"/>
          </a:p>
        </c:txPr>
        <c:crossAx val="67794816"/>
        <c:crosses val="autoZero"/>
        <c:auto val="1"/>
        <c:lblAlgn val="ctr"/>
        <c:lblOffset val="100"/>
      </c:catAx>
      <c:valAx>
        <c:axId val="67794816"/>
        <c:scaling>
          <c:orientation val="minMax"/>
        </c:scaling>
        <c:axPos val="l"/>
        <c:majorGridlines/>
        <c:numFmt formatCode="General" sourceLinked="1"/>
        <c:majorTickMark val="none"/>
        <c:tickLblPos val="nextTo"/>
        <c:txPr>
          <a:bodyPr/>
          <a:lstStyle/>
          <a:p>
            <a:pPr>
              <a:defRPr lang="en-US"/>
            </a:pPr>
            <a:endParaRPr lang="ar-SA"/>
          </a:p>
        </c:txPr>
        <c:crossAx val="67793280"/>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درجة رضا المستفيدين عن خدمات وبرامج  المؤسسة المقدمة لهم</a:t>
            </a:r>
            <a:endParaRPr lang="en-US">
              <a:effectLst/>
            </a:endParaRPr>
          </a:p>
        </c:rich>
      </c:tx>
      <c:layout>
        <c:manualLayout>
          <c:xMode val="edge"/>
          <c:yMode val="edge"/>
          <c:x val="0.14350000000000004"/>
          <c:y val="2.7777777777777801E-2"/>
        </c:manualLayout>
      </c:layout>
    </c:title>
    <c:plotArea>
      <c:layout/>
      <c:pieChart>
        <c:varyColors val="1"/>
        <c:ser>
          <c:idx val="0"/>
          <c:order val="0"/>
          <c:cat>
            <c:strRef>
              <c:f>Sheet1!$B$346:$B$349</c:f>
              <c:strCache>
                <c:ptCount val="4"/>
                <c:pt idx="0">
                  <c:v>راضي جداً</c:v>
                </c:pt>
                <c:pt idx="1">
                  <c:v>راضي</c:v>
                </c:pt>
                <c:pt idx="2">
                  <c:v>راضي إلى حد ما</c:v>
                </c:pt>
                <c:pt idx="3">
                  <c:v>غير راضي</c:v>
                </c:pt>
              </c:strCache>
            </c:strRef>
          </c:cat>
          <c:val>
            <c:numRef>
              <c:f>Sheet1!$C$346:$C$349</c:f>
              <c:numCache>
                <c:formatCode>###0</c:formatCode>
                <c:ptCount val="4"/>
                <c:pt idx="0">
                  <c:v>26</c:v>
                </c:pt>
                <c:pt idx="1">
                  <c:v>14</c:v>
                </c:pt>
                <c:pt idx="2">
                  <c:v>6</c:v>
                </c:pt>
                <c:pt idx="3">
                  <c:v>3</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sz="1600">
                <a:latin typeface="Simplified Arabic" panose="02020603050405020304" pitchFamily="18" charset="-78"/>
                <a:cs typeface="Simplified Arabic" panose="02020603050405020304" pitchFamily="18" charset="-78"/>
              </a:defRPr>
            </a:pPr>
            <a:r>
              <a:rPr lang="ar-SA" sz="1600" b="1" i="0" baseline="0">
                <a:effectLst/>
                <a:latin typeface="Simplified Arabic" panose="02020603050405020304" pitchFamily="18" charset="-78"/>
                <a:cs typeface="Simplified Arabic" panose="02020603050405020304" pitchFamily="18" charset="-78"/>
              </a:rPr>
              <a:t>مدى الحاجة الحالية لخدمات وبرامج المؤسسة المقدمة للمستفيدين</a:t>
            </a:r>
            <a:endParaRPr lang="en-US" sz="1600">
              <a:effectLst/>
              <a:latin typeface="Simplified Arabic" panose="02020603050405020304" pitchFamily="18" charset="-78"/>
              <a:cs typeface="Simplified Arabic" panose="02020603050405020304" pitchFamily="18" charset="-78"/>
            </a:endParaRPr>
          </a:p>
        </c:rich>
      </c:tx>
      <c:layout>
        <c:manualLayout>
          <c:xMode val="edge"/>
          <c:yMode val="edge"/>
          <c:x val="0.16064968304400548"/>
          <c:y val="2.3148246671868725E-2"/>
        </c:manualLayout>
      </c:layout>
    </c:title>
    <c:plotArea>
      <c:layout/>
      <c:pieChart>
        <c:varyColors val="1"/>
        <c:ser>
          <c:idx val="0"/>
          <c:order val="0"/>
          <c:cat>
            <c:strRef>
              <c:f>Sheet1!$B$354:$B$355</c:f>
              <c:strCache>
                <c:ptCount val="2"/>
                <c:pt idx="0">
                  <c:v>كبيرة جداً</c:v>
                </c:pt>
                <c:pt idx="1">
                  <c:v>كبيرة</c:v>
                </c:pt>
              </c:strCache>
            </c:strRef>
          </c:cat>
          <c:val>
            <c:numRef>
              <c:f>Sheet1!$C$354:$C$355</c:f>
              <c:numCache>
                <c:formatCode>###0</c:formatCode>
                <c:ptCount val="2"/>
                <c:pt idx="0">
                  <c:v>39</c:v>
                </c:pt>
                <c:pt idx="1">
                  <c:v>10</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sz="1600">
                <a:latin typeface="Simplified Arabic" panose="02020603050405020304" pitchFamily="18" charset="-78"/>
                <a:cs typeface="Simplified Arabic" panose="02020603050405020304" pitchFamily="18" charset="-78"/>
              </a:defRPr>
            </a:pPr>
            <a:r>
              <a:rPr lang="ar-SA" sz="1600" b="1" i="0" baseline="0">
                <a:effectLst/>
                <a:latin typeface="Simplified Arabic" panose="02020603050405020304" pitchFamily="18" charset="-78"/>
                <a:cs typeface="Simplified Arabic" panose="02020603050405020304" pitchFamily="18" charset="-78"/>
              </a:rPr>
              <a:t>مدى الحاجة المستقبلية لخدمات وبرامج المؤسسة المقدمة للمستفيدين</a:t>
            </a:r>
            <a:endParaRPr lang="en-US" sz="1600">
              <a:effectLst/>
              <a:latin typeface="Simplified Arabic" panose="02020603050405020304" pitchFamily="18" charset="-78"/>
              <a:cs typeface="Simplified Arabic" panose="02020603050405020304" pitchFamily="18" charset="-78"/>
            </a:endParaRPr>
          </a:p>
        </c:rich>
      </c:tx>
    </c:title>
    <c:plotArea>
      <c:layout/>
      <c:pieChart>
        <c:varyColors val="1"/>
        <c:ser>
          <c:idx val="0"/>
          <c:order val="0"/>
          <c:cat>
            <c:strRef>
              <c:f>Sheet1!$B$360:$B$361</c:f>
              <c:strCache>
                <c:ptCount val="2"/>
                <c:pt idx="0">
                  <c:v>كبيرة جداً</c:v>
                </c:pt>
                <c:pt idx="1">
                  <c:v>كبيرة</c:v>
                </c:pt>
              </c:strCache>
            </c:strRef>
          </c:cat>
          <c:val>
            <c:numRef>
              <c:f>Sheet1!$C$360:$C$361</c:f>
              <c:numCache>
                <c:formatCode>###0</c:formatCode>
                <c:ptCount val="2"/>
                <c:pt idx="0">
                  <c:v>45</c:v>
                </c:pt>
                <c:pt idx="1">
                  <c:v>4</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en-US"/>
            </a:pPr>
            <a:r>
              <a:rPr lang="ar-SA" sz="1800" b="1" i="0" baseline="0">
                <a:effectLst/>
              </a:rPr>
              <a:t>الوسائل الترويجية والتسويقية المستخدمة من قبل المؤسسة</a:t>
            </a:r>
            <a:endParaRPr lang="en-US">
              <a:effectLst/>
            </a:endParaRPr>
          </a:p>
        </c:rich>
      </c:tx>
    </c:title>
    <c:plotArea>
      <c:layout/>
      <c:barChart>
        <c:barDir val="col"/>
        <c:grouping val="clustered"/>
        <c:ser>
          <c:idx val="0"/>
          <c:order val="0"/>
          <c:tx>
            <c:v>العدد</c:v>
          </c:tx>
          <c:cat>
            <c:strRef>
              <c:f>Sheet1!$I$375:$I$385</c:f>
              <c:strCache>
                <c:ptCount val="11"/>
                <c:pt idx="0">
                  <c:v>الموقع الإلكتروني</c:v>
                </c:pt>
                <c:pt idx="1">
                  <c:v>مواقع التواصل الاجتماعي</c:v>
                </c:pt>
                <c:pt idx="2">
                  <c:v>الصحف اليومية</c:v>
                </c:pt>
                <c:pt idx="3">
                  <c:v>الإعلانات المسموعة </c:v>
                </c:pt>
                <c:pt idx="4">
                  <c:v>الإعلانات المرئية</c:v>
                </c:pt>
                <c:pt idx="5">
                  <c:v>اليافطات الإعلانية</c:v>
                </c:pt>
                <c:pt idx="6">
                  <c:v>المنشورات المطبوعة</c:v>
                </c:pt>
                <c:pt idx="7">
                  <c:v>الأنشطة الموسمية والمعارض التجارية</c:v>
                </c:pt>
                <c:pt idx="8">
                  <c:v>الزيارات الميدانية</c:v>
                </c:pt>
                <c:pt idx="9">
                  <c:v>العلاقات الشخصية</c:v>
                </c:pt>
                <c:pt idx="10">
                  <c:v>غير ذلك</c:v>
                </c:pt>
              </c:strCache>
            </c:strRef>
          </c:cat>
          <c:val>
            <c:numRef>
              <c:f>Sheet1!$J$375:$J$385</c:f>
              <c:numCache>
                <c:formatCode>General</c:formatCode>
                <c:ptCount val="11"/>
                <c:pt idx="0">
                  <c:v>48</c:v>
                </c:pt>
                <c:pt idx="1">
                  <c:v>40</c:v>
                </c:pt>
                <c:pt idx="2">
                  <c:v>39</c:v>
                </c:pt>
                <c:pt idx="3">
                  <c:v>40</c:v>
                </c:pt>
                <c:pt idx="4">
                  <c:v>37</c:v>
                </c:pt>
                <c:pt idx="5">
                  <c:v>29</c:v>
                </c:pt>
                <c:pt idx="6">
                  <c:v>40</c:v>
                </c:pt>
                <c:pt idx="7">
                  <c:v>42</c:v>
                </c:pt>
                <c:pt idx="8">
                  <c:v>44</c:v>
                </c:pt>
                <c:pt idx="9">
                  <c:v>46</c:v>
                </c:pt>
                <c:pt idx="10">
                  <c:v>14</c:v>
                </c:pt>
              </c:numCache>
            </c:numRef>
          </c:val>
        </c:ser>
        <c:axId val="68049920"/>
        <c:axId val="68076288"/>
      </c:barChart>
      <c:catAx>
        <c:axId val="68049920"/>
        <c:scaling>
          <c:orientation val="minMax"/>
        </c:scaling>
        <c:axPos val="b"/>
        <c:majorTickMark val="none"/>
        <c:tickLblPos val="nextTo"/>
        <c:txPr>
          <a:bodyPr/>
          <a:lstStyle/>
          <a:p>
            <a:pPr>
              <a:defRPr lang="en-US"/>
            </a:pPr>
            <a:endParaRPr lang="ar-SA"/>
          </a:p>
        </c:txPr>
        <c:crossAx val="68076288"/>
        <c:crosses val="autoZero"/>
        <c:auto val="1"/>
        <c:lblAlgn val="ctr"/>
        <c:lblOffset val="100"/>
      </c:catAx>
      <c:valAx>
        <c:axId val="68076288"/>
        <c:scaling>
          <c:orientation val="minMax"/>
        </c:scaling>
        <c:axPos val="l"/>
        <c:majorGridlines/>
        <c:numFmt formatCode="General" sourceLinked="1"/>
        <c:majorTickMark val="none"/>
        <c:tickLblPos val="nextTo"/>
        <c:txPr>
          <a:bodyPr/>
          <a:lstStyle/>
          <a:p>
            <a:pPr>
              <a:defRPr lang="en-US"/>
            </a:pPr>
            <a:endParaRPr lang="ar-SA"/>
          </a:p>
        </c:txPr>
        <c:crossAx val="68049920"/>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sz="1600">
                <a:latin typeface="Simplified Arabic" panose="02020603050405020304" pitchFamily="18" charset="-78"/>
                <a:cs typeface="Simplified Arabic" panose="02020603050405020304" pitchFamily="18" charset="-78"/>
              </a:defRPr>
            </a:pPr>
            <a:r>
              <a:rPr lang="ar-SA" sz="1600" b="1" i="0" baseline="0">
                <a:effectLst/>
                <a:latin typeface="Simplified Arabic" panose="02020603050405020304" pitchFamily="18" charset="-78"/>
                <a:cs typeface="Simplified Arabic" panose="02020603050405020304" pitchFamily="18" charset="-78"/>
              </a:rPr>
              <a:t>درجة تأثير الوسائل التكنولوجية المستخدمة من قبل المؤسسة على جودة الخدمات المقدمة</a:t>
            </a:r>
            <a:endParaRPr lang="en-US" sz="1600">
              <a:effectLst/>
              <a:latin typeface="Simplified Arabic" panose="02020603050405020304" pitchFamily="18" charset="-78"/>
              <a:cs typeface="Simplified Arabic" panose="02020603050405020304" pitchFamily="18" charset="-78"/>
            </a:endParaRPr>
          </a:p>
        </c:rich>
      </c:tx>
    </c:title>
    <c:plotArea>
      <c:layout/>
      <c:pieChart>
        <c:varyColors val="1"/>
        <c:ser>
          <c:idx val="0"/>
          <c:order val="0"/>
          <c:cat>
            <c:strRef>
              <c:f>Sheet1!$B$468:$B$472</c:f>
              <c:strCache>
                <c:ptCount val="5"/>
                <c:pt idx="0">
                  <c:v>مؤثرة جداً</c:v>
                </c:pt>
                <c:pt idx="1">
                  <c:v>مؤثرة</c:v>
                </c:pt>
                <c:pt idx="2">
                  <c:v>مؤثرة إلى حد ما</c:v>
                </c:pt>
                <c:pt idx="3">
                  <c:v>غير مؤثرة</c:v>
                </c:pt>
                <c:pt idx="4">
                  <c:v>غير مؤثرة اطلاقاً</c:v>
                </c:pt>
              </c:strCache>
            </c:strRef>
          </c:cat>
          <c:val>
            <c:numRef>
              <c:f>Sheet1!$C$468:$C$472</c:f>
              <c:numCache>
                <c:formatCode>###0</c:formatCode>
                <c:ptCount val="5"/>
                <c:pt idx="0">
                  <c:v>31</c:v>
                </c:pt>
                <c:pt idx="1">
                  <c:v>10</c:v>
                </c:pt>
                <c:pt idx="2">
                  <c:v>3</c:v>
                </c:pt>
                <c:pt idx="3">
                  <c:v>4</c:v>
                </c:pt>
                <c:pt idx="4">
                  <c:v>1</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اعتماد المؤسسة على جهات تمويل خارجية</a:t>
            </a:r>
            <a:endParaRPr lang="en-US">
              <a:effectLst/>
            </a:endParaRPr>
          </a:p>
        </c:rich>
      </c:tx>
    </c:title>
    <c:plotArea>
      <c:layout/>
      <c:pieChart>
        <c:varyColors val="1"/>
        <c:ser>
          <c:idx val="0"/>
          <c:order val="0"/>
          <c:cat>
            <c:strRef>
              <c:f>Sheet1!$B$481:$B$482</c:f>
              <c:strCache>
                <c:ptCount val="2"/>
                <c:pt idx="0">
                  <c:v>نعم</c:v>
                </c:pt>
                <c:pt idx="1">
                  <c:v>لا</c:v>
                </c:pt>
              </c:strCache>
            </c:strRef>
          </c:cat>
          <c:val>
            <c:numRef>
              <c:f>Sheet1!$C$481:$C$482</c:f>
              <c:numCache>
                <c:formatCode>###0</c:formatCode>
                <c:ptCount val="2"/>
                <c:pt idx="0">
                  <c:v>18</c:v>
                </c:pt>
                <c:pt idx="1">
                  <c:v>31</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درجة الاعتماد على التمويل من الجهات الخارجية </a:t>
            </a:r>
            <a:endParaRPr lang="en-US">
              <a:effectLst/>
            </a:endParaRPr>
          </a:p>
        </c:rich>
      </c:tx>
    </c:title>
    <c:plotArea>
      <c:layout/>
      <c:pieChart>
        <c:varyColors val="1"/>
        <c:ser>
          <c:idx val="0"/>
          <c:order val="0"/>
          <c:cat>
            <c:strRef>
              <c:f>Sheet1!$B$487:$B$489</c:f>
              <c:strCache>
                <c:ptCount val="3"/>
                <c:pt idx="0">
                  <c:v>كبير جداً</c:v>
                </c:pt>
                <c:pt idx="1">
                  <c:v>كبير</c:v>
                </c:pt>
                <c:pt idx="2">
                  <c:v>متوسط</c:v>
                </c:pt>
              </c:strCache>
            </c:strRef>
          </c:cat>
          <c:val>
            <c:numRef>
              <c:f>Sheet1!$C$487:$C$489</c:f>
              <c:numCache>
                <c:formatCode>###0</c:formatCode>
                <c:ptCount val="3"/>
                <c:pt idx="0">
                  <c:v>7</c:v>
                </c:pt>
                <c:pt idx="1">
                  <c:v>4</c:v>
                </c:pt>
                <c:pt idx="2">
                  <c:v>7</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en-US"/>
            </a:pPr>
            <a:r>
              <a:rPr lang="ar-SA" sz="1800" b="1" i="0" baseline="0">
                <a:effectLst/>
              </a:rPr>
              <a:t>جهات التمويل الرئيسية للمؤسسة</a:t>
            </a:r>
            <a:endParaRPr lang="en-US">
              <a:effectLst/>
            </a:endParaRPr>
          </a:p>
        </c:rich>
      </c:tx>
    </c:title>
    <c:plotArea>
      <c:layout/>
      <c:barChart>
        <c:barDir val="col"/>
        <c:grouping val="clustered"/>
        <c:ser>
          <c:idx val="0"/>
          <c:order val="0"/>
          <c:tx>
            <c:v>العدد</c:v>
          </c:tx>
          <c:cat>
            <c:strRef>
              <c:f>Sheet1!$I$499:$I$502</c:f>
              <c:strCache>
                <c:ptCount val="4"/>
                <c:pt idx="0">
                  <c:v>منظمات دولية</c:v>
                </c:pt>
                <c:pt idx="1">
                  <c:v>مؤسسات حكومية</c:v>
                </c:pt>
                <c:pt idx="2">
                  <c:v>مؤسسات قطاع خاص</c:v>
                </c:pt>
                <c:pt idx="3">
                  <c:v>غير ذلك</c:v>
                </c:pt>
              </c:strCache>
            </c:strRef>
          </c:cat>
          <c:val>
            <c:numRef>
              <c:f>Sheet1!$J$499:$J$502</c:f>
              <c:numCache>
                <c:formatCode>General</c:formatCode>
                <c:ptCount val="4"/>
                <c:pt idx="0">
                  <c:v>17</c:v>
                </c:pt>
                <c:pt idx="1">
                  <c:v>7</c:v>
                </c:pt>
                <c:pt idx="2">
                  <c:v>2</c:v>
                </c:pt>
                <c:pt idx="3">
                  <c:v>3</c:v>
                </c:pt>
              </c:numCache>
            </c:numRef>
          </c:val>
        </c:ser>
        <c:axId val="68457984"/>
        <c:axId val="68459520"/>
      </c:barChart>
      <c:catAx>
        <c:axId val="68457984"/>
        <c:scaling>
          <c:orientation val="minMax"/>
        </c:scaling>
        <c:axPos val="b"/>
        <c:majorTickMark val="none"/>
        <c:tickLblPos val="nextTo"/>
        <c:txPr>
          <a:bodyPr/>
          <a:lstStyle/>
          <a:p>
            <a:pPr>
              <a:defRPr lang="en-US"/>
            </a:pPr>
            <a:endParaRPr lang="ar-SA"/>
          </a:p>
        </c:txPr>
        <c:crossAx val="68459520"/>
        <c:crosses val="autoZero"/>
        <c:auto val="1"/>
        <c:lblAlgn val="ctr"/>
        <c:lblOffset val="100"/>
      </c:catAx>
      <c:valAx>
        <c:axId val="68459520"/>
        <c:scaling>
          <c:orientation val="minMax"/>
        </c:scaling>
        <c:axPos val="l"/>
        <c:majorGridlines/>
        <c:numFmt formatCode="General" sourceLinked="1"/>
        <c:majorTickMark val="none"/>
        <c:tickLblPos val="nextTo"/>
        <c:txPr>
          <a:bodyPr/>
          <a:lstStyle/>
          <a:p>
            <a:pPr>
              <a:defRPr lang="en-US"/>
            </a:pPr>
            <a:endParaRPr lang="ar-SA"/>
          </a:p>
        </c:txPr>
        <c:crossAx val="68457984"/>
        <c:crosses val="autoZero"/>
        <c:crossBetween val="between"/>
      </c:valAx>
      <c:dTable>
        <c:showHorzBorder val="1"/>
        <c:showVertBorder val="1"/>
        <c:showOutline val="1"/>
        <c:showKeys val="1"/>
        <c:txPr>
          <a:bodyPr/>
          <a:lstStyle/>
          <a:p>
            <a:pPr>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a:t>توجه المؤسسة لطلب تمويل من جهات خارجية خلال العامين 2014 و 2015 </a:t>
            </a:r>
          </a:p>
        </c:rich>
      </c:tx>
    </c:title>
    <c:plotArea>
      <c:layout/>
      <c:pieChart>
        <c:varyColors val="1"/>
        <c:ser>
          <c:idx val="0"/>
          <c:order val="0"/>
          <c:cat>
            <c:strRef>
              <c:f>Sheet1!$B$530:$B$531</c:f>
              <c:strCache>
                <c:ptCount val="2"/>
                <c:pt idx="0">
                  <c:v>نعم</c:v>
                </c:pt>
                <c:pt idx="1">
                  <c:v>لا</c:v>
                </c:pt>
              </c:strCache>
            </c:strRef>
          </c:cat>
          <c:val>
            <c:numRef>
              <c:f>Sheet1!$C$530:$C$531</c:f>
              <c:numCache>
                <c:formatCode>###0</c:formatCode>
                <c:ptCount val="2"/>
                <c:pt idx="0">
                  <c:v>14</c:v>
                </c:pt>
                <c:pt idx="1">
                  <c:v>2</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txPr>
    <a:bodyPr/>
    <a:lstStyle/>
    <a:p>
      <a:pPr>
        <a:defRPr>
          <a:latin typeface="Simplified Arabic" panose="02020603050405020304" pitchFamily="18" charset="-78"/>
          <a:cs typeface="Simplified Arabic" panose="02020603050405020304" pitchFamily="18" charset="-78"/>
        </a:defRPr>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en-US"/>
            </a:pPr>
            <a:r>
              <a:rPr lang="ar-SA"/>
              <a:t>عدد العاملين في المؤسسة</a:t>
            </a:r>
          </a:p>
        </c:rich>
      </c:tx>
      <c:layout/>
    </c:title>
    <c:plotArea>
      <c:layout/>
      <c:barChart>
        <c:barDir val="col"/>
        <c:grouping val="clustered"/>
        <c:ser>
          <c:idx val="0"/>
          <c:order val="0"/>
          <c:tx>
            <c:v>العدد</c:v>
          </c:tx>
          <c:cat>
            <c:strRef>
              <c:f>Sheet1!$I$15:$I$19</c:f>
              <c:strCache>
                <c:ptCount val="5"/>
                <c:pt idx="0">
                  <c:v>1 - 4</c:v>
                </c:pt>
                <c:pt idx="1">
                  <c:v>5 - 9</c:v>
                </c:pt>
                <c:pt idx="2">
                  <c:v>10 - 19</c:v>
                </c:pt>
                <c:pt idx="3">
                  <c:v>20 - 49</c:v>
                </c:pt>
                <c:pt idx="4">
                  <c:v>50 - 99</c:v>
                </c:pt>
              </c:strCache>
            </c:strRef>
          </c:cat>
          <c:val>
            <c:numRef>
              <c:f>Sheet1!$J$15:$J$19</c:f>
              <c:numCache>
                <c:formatCode>General</c:formatCode>
                <c:ptCount val="5"/>
                <c:pt idx="0">
                  <c:v>8</c:v>
                </c:pt>
                <c:pt idx="1">
                  <c:v>7</c:v>
                </c:pt>
                <c:pt idx="2">
                  <c:v>11</c:v>
                </c:pt>
                <c:pt idx="3">
                  <c:v>13</c:v>
                </c:pt>
                <c:pt idx="4">
                  <c:v>8</c:v>
                </c:pt>
              </c:numCache>
            </c:numRef>
          </c:val>
        </c:ser>
        <c:axId val="66253184"/>
        <c:axId val="66254720"/>
      </c:barChart>
      <c:catAx>
        <c:axId val="66253184"/>
        <c:scaling>
          <c:orientation val="minMax"/>
        </c:scaling>
        <c:axPos val="b"/>
        <c:majorTickMark val="none"/>
        <c:tickLblPos val="nextTo"/>
        <c:txPr>
          <a:bodyPr/>
          <a:lstStyle/>
          <a:p>
            <a:pPr>
              <a:defRPr lang="en-US"/>
            </a:pPr>
            <a:endParaRPr lang="ar-SA"/>
          </a:p>
        </c:txPr>
        <c:crossAx val="66254720"/>
        <c:crosses val="autoZero"/>
        <c:auto val="1"/>
        <c:lblAlgn val="ctr"/>
        <c:lblOffset val="100"/>
      </c:catAx>
      <c:valAx>
        <c:axId val="66254720"/>
        <c:scaling>
          <c:orientation val="minMax"/>
        </c:scaling>
        <c:axPos val="l"/>
        <c:majorGridlines/>
        <c:numFmt formatCode="General" sourceLinked="1"/>
        <c:majorTickMark val="none"/>
        <c:tickLblPos val="nextTo"/>
        <c:txPr>
          <a:bodyPr/>
          <a:lstStyle/>
          <a:p>
            <a:pPr>
              <a:defRPr lang="en-US"/>
            </a:pPr>
            <a:endParaRPr lang="ar-SA"/>
          </a:p>
        </c:txPr>
        <c:crossAx val="66253184"/>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a:gsLst>
        <a:gs pos="0">
          <a:schemeClr val="bg1">
            <a:lumMod val="100000"/>
          </a:schemeClr>
        </a:gs>
        <a:gs pos="50000">
          <a:schemeClr val="bg1">
            <a:lumMod val="75000"/>
          </a:schemeClr>
        </a:gs>
        <a:gs pos="100000">
          <a:schemeClr val="bg1">
            <a:lumMod val="75000"/>
          </a:schemeClr>
        </a:gs>
      </a:gsLst>
      <a:lin ang="3000000" scaled="0"/>
    </a:gradFill>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a:t>حصول المؤسسة على التمويل من الجهات الخارجية</a:t>
            </a:r>
          </a:p>
        </c:rich>
      </c:tx>
    </c:title>
    <c:plotArea>
      <c:layout/>
      <c:pieChart>
        <c:varyColors val="1"/>
        <c:ser>
          <c:idx val="0"/>
          <c:order val="0"/>
          <c:cat>
            <c:strRef>
              <c:f>Sheet1!$B$557:$B$558</c:f>
              <c:strCache>
                <c:ptCount val="2"/>
                <c:pt idx="0">
                  <c:v>نعم</c:v>
                </c:pt>
                <c:pt idx="1">
                  <c:v>لا</c:v>
                </c:pt>
              </c:strCache>
            </c:strRef>
          </c:cat>
          <c:val>
            <c:numRef>
              <c:f>Sheet1!$C$557:$C$558</c:f>
              <c:numCache>
                <c:formatCode>###0</c:formatCode>
                <c:ptCount val="2"/>
                <c:pt idx="0">
                  <c:v>10</c:v>
                </c:pt>
                <c:pt idx="1">
                  <c:v>4</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تعامل المؤسسة مع البلدية المتواجدة في منطقتها</a:t>
            </a:r>
            <a:endParaRPr lang="en-US">
              <a:effectLst/>
            </a:endParaRPr>
          </a:p>
        </c:rich>
      </c:tx>
    </c:title>
    <c:plotArea>
      <c:layout/>
      <c:pieChart>
        <c:varyColors val="1"/>
        <c:ser>
          <c:idx val="0"/>
          <c:order val="0"/>
          <c:cat>
            <c:strRef>
              <c:f>Sheet1!$B$577:$B$578</c:f>
              <c:strCache>
                <c:ptCount val="2"/>
                <c:pt idx="0">
                  <c:v>نعم</c:v>
                </c:pt>
                <c:pt idx="1">
                  <c:v>لا</c:v>
                </c:pt>
              </c:strCache>
            </c:strRef>
          </c:cat>
          <c:val>
            <c:numRef>
              <c:f>Sheet1!$C$577:$C$578</c:f>
              <c:numCache>
                <c:formatCode>###0</c:formatCode>
                <c:ptCount val="2"/>
                <c:pt idx="0">
                  <c:v>47</c:v>
                </c:pt>
                <c:pt idx="1">
                  <c:v>1</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طبيعة علاقة المؤسسة مع البلدية المتواجدة في منطقتها</a:t>
            </a:r>
            <a:endParaRPr lang="en-US">
              <a:effectLst/>
            </a:endParaRPr>
          </a:p>
        </c:rich>
      </c:tx>
    </c:title>
    <c:plotArea>
      <c:layout/>
      <c:barChart>
        <c:barDir val="col"/>
        <c:grouping val="clustered"/>
        <c:ser>
          <c:idx val="0"/>
          <c:order val="0"/>
          <c:tx>
            <c:v>العدد</c:v>
          </c:tx>
          <c:cat>
            <c:strRef>
              <c:f>Sheet1!$I$587:$I$589</c:f>
              <c:strCache>
                <c:ptCount val="3"/>
                <c:pt idx="0">
                  <c:v>الاستفادة من خدمات البلدية</c:v>
                </c:pt>
                <c:pt idx="1">
                  <c:v>تزويد البلدية بخدمات</c:v>
                </c:pt>
                <c:pt idx="2">
                  <c:v>الشراكة في تنفيذ بعض الأنشطة               </c:v>
                </c:pt>
              </c:strCache>
            </c:strRef>
          </c:cat>
          <c:val>
            <c:numRef>
              <c:f>Sheet1!$J$587:$J$589</c:f>
              <c:numCache>
                <c:formatCode>General</c:formatCode>
                <c:ptCount val="3"/>
                <c:pt idx="0">
                  <c:v>45</c:v>
                </c:pt>
                <c:pt idx="1">
                  <c:v>26</c:v>
                </c:pt>
                <c:pt idx="2">
                  <c:v>30</c:v>
                </c:pt>
              </c:numCache>
            </c:numRef>
          </c:val>
        </c:ser>
        <c:axId val="69042176"/>
        <c:axId val="69043712"/>
      </c:barChart>
      <c:catAx>
        <c:axId val="69042176"/>
        <c:scaling>
          <c:orientation val="minMax"/>
        </c:scaling>
        <c:axPos val="b"/>
        <c:majorTickMark val="none"/>
        <c:tickLblPos val="nextTo"/>
        <c:txPr>
          <a:bodyPr/>
          <a:lstStyle/>
          <a:p>
            <a:pPr>
              <a:defRPr lang="en-US"/>
            </a:pPr>
            <a:endParaRPr lang="ar-SA"/>
          </a:p>
        </c:txPr>
        <c:crossAx val="69043712"/>
        <c:crosses val="autoZero"/>
        <c:auto val="1"/>
        <c:lblAlgn val="ctr"/>
        <c:lblOffset val="100"/>
      </c:catAx>
      <c:valAx>
        <c:axId val="69043712"/>
        <c:scaling>
          <c:orientation val="minMax"/>
        </c:scaling>
        <c:axPos val="l"/>
        <c:majorGridlines/>
        <c:numFmt formatCode="General" sourceLinked="1"/>
        <c:majorTickMark val="none"/>
        <c:tickLblPos val="nextTo"/>
        <c:txPr>
          <a:bodyPr/>
          <a:lstStyle/>
          <a:p>
            <a:pPr>
              <a:defRPr lang="en-US"/>
            </a:pPr>
            <a:endParaRPr lang="ar-SA"/>
          </a:p>
        </c:txPr>
        <c:crossAx val="69042176"/>
        <c:crosses val="autoZero"/>
        <c:crossBetween val="between"/>
      </c:valAx>
      <c:dTable>
        <c:showHorzBorder val="1"/>
        <c:showVertBorder val="1"/>
        <c:showOutline val="1"/>
        <c:showKeys val="1"/>
        <c:txPr>
          <a:bodyPr/>
          <a:lstStyle/>
          <a:p>
            <a:pPr>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dirty="0" smtClean="0">
                <a:effectLst/>
              </a:rPr>
              <a:t>الخدمات </a:t>
            </a:r>
            <a:r>
              <a:rPr lang="ar-SA" sz="1800" b="1" i="0" baseline="0" dirty="0">
                <a:effectLst/>
              </a:rPr>
              <a:t>التي تحصل عليها المؤسسة من البلدية</a:t>
            </a:r>
            <a:endParaRPr lang="en-US" dirty="0">
              <a:effectLst/>
            </a:endParaRPr>
          </a:p>
        </c:rich>
      </c:tx>
    </c:title>
    <c:plotArea>
      <c:layout/>
      <c:barChart>
        <c:barDir val="col"/>
        <c:grouping val="clustered"/>
        <c:ser>
          <c:idx val="0"/>
          <c:order val="0"/>
          <c:tx>
            <c:v>العدد</c:v>
          </c:tx>
          <c:cat>
            <c:strRef>
              <c:f>'4.3'!$A$29:$A$34</c:f>
              <c:strCache>
                <c:ptCount val="6"/>
                <c:pt idx="0">
                  <c:v>تزويد المياه</c:v>
                </c:pt>
                <c:pt idx="1">
                  <c:v>تزويد الكهرباء</c:v>
                </c:pt>
                <c:pt idx="2">
                  <c:v>الصرف الصحي</c:v>
                </c:pt>
                <c:pt idx="3">
                  <c:v>جمع النفايات</c:v>
                </c:pt>
                <c:pt idx="4">
                  <c:v>الطرق</c:v>
                </c:pt>
                <c:pt idx="5">
                  <c:v>منح التراخيص</c:v>
                </c:pt>
              </c:strCache>
            </c:strRef>
          </c:cat>
          <c:val>
            <c:numRef>
              <c:f>'4.3'!$G$29:$G$34</c:f>
              <c:numCache>
                <c:formatCode>General</c:formatCode>
                <c:ptCount val="6"/>
                <c:pt idx="0">
                  <c:v>44</c:v>
                </c:pt>
                <c:pt idx="1">
                  <c:v>45</c:v>
                </c:pt>
                <c:pt idx="2">
                  <c:v>21</c:v>
                </c:pt>
                <c:pt idx="3">
                  <c:v>26</c:v>
                </c:pt>
                <c:pt idx="4">
                  <c:v>11</c:v>
                </c:pt>
                <c:pt idx="5">
                  <c:v>8</c:v>
                </c:pt>
              </c:numCache>
            </c:numRef>
          </c:val>
        </c:ser>
        <c:axId val="69098496"/>
        <c:axId val="69137152"/>
      </c:barChart>
      <c:catAx>
        <c:axId val="69098496"/>
        <c:scaling>
          <c:orientation val="minMax"/>
        </c:scaling>
        <c:axPos val="b"/>
        <c:majorTickMark val="none"/>
        <c:tickLblPos val="nextTo"/>
        <c:txPr>
          <a:bodyPr/>
          <a:lstStyle/>
          <a:p>
            <a:pPr>
              <a:defRPr lang="en-US"/>
            </a:pPr>
            <a:endParaRPr lang="ar-SA"/>
          </a:p>
        </c:txPr>
        <c:crossAx val="69137152"/>
        <c:crosses val="autoZero"/>
        <c:auto val="1"/>
        <c:lblAlgn val="ctr"/>
        <c:lblOffset val="100"/>
      </c:catAx>
      <c:valAx>
        <c:axId val="69137152"/>
        <c:scaling>
          <c:orientation val="minMax"/>
        </c:scaling>
        <c:axPos val="l"/>
        <c:majorGridlines/>
        <c:numFmt formatCode="General" sourceLinked="1"/>
        <c:majorTickMark val="none"/>
        <c:tickLblPos val="nextTo"/>
        <c:txPr>
          <a:bodyPr/>
          <a:lstStyle/>
          <a:p>
            <a:pPr>
              <a:defRPr lang="en-US"/>
            </a:pPr>
            <a:endParaRPr lang="ar-SA"/>
          </a:p>
        </c:txPr>
        <c:crossAx val="69098496"/>
        <c:crosses val="autoZero"/>
        <c:crossBetween val="between"/>
      </c:valAx>
      <c:dTable>
        <c:showHorzBorder val="1"/>
        <c:showVertBorder val="1"/>
        <c:showOutline val="1"/>
        <c:showKeys val="1"/>
        <c:txPr>
          <a:bodyPr/>
          <a:lstStyle/>
          <a:p>
            <a:pPr>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درجة الرضا عن الخدمات التي تحصل عليها المؤسسة من البلدية</a:t>
            </a:r>
            <a:endParaRPr lang="en-US">
              <a:effectLst/>
            </a:endParaRPr>
          </a:p>
        </c:rich>
      </c:tx>
    </c:title>
    <c:plotArea>
      <c:layout/>
      <c:barChart>
        <c:barDir val="col"/>
        <c:grouping val="clustered"/>
        <c:ser>
          <c:idx val="0"/>
          <c:order val="0"/>
          <c:tx>
            <c:v>درجة الرضا</c:v>
          </c:tx>
          <c:cat>
            <c:strRef>
              <c:f>'4.3'!$A$29:$A$34</c:f>
              <c:strCache>
                <c:ptCount val="6"/>
                <c:pt idx="0">
                  <c:v>تزويد المياه</c:v>
                </c:pt>
                <c:pt idx="1">
                  <c:v>تزويد الكهرباء</c:v>
                </c:pt>
                <c:pt idx="2">
                  <c:v>الصرف الصحي</c:v>
                </c:pt>
                <c:pt idx="3">
                  <c:v>جمع النفايات</c:v>
                </c:pt>
                <c:pt idx="4">
                  <c:v>الطرق</c:v>
                </c:pt>
                <c:pt idx="5">
                  <c:v>منح التراخيص</c:v>
                </c:pt>
              </c:strCache>
            </c:strRef>
          </c:cat>
          <c:val>
            <c:numRef>
              <c:f>'4.3'!$N$29:$N$34</c:f>
              <c:numCache>
                <c:formatCode>0.0</c:formatCode>
                <c:ptCount val="6"/>
                <c:pt idx="0">
                  <c:v>3.75</c:v>
                </c:pt>
                <c:pt idx="1">
                  <c:v>3.8444444444444437</c:v>
                </c:pt>
                <c:pt idx="2">
                  <c:v>3.7142857142857144</c:v>
                </c:pt>
                <c:pt idx="3">
                  <c:v>4</c:v>
                </c:pt>
                <c:pt idx="4">
                  <c:v>3.3636363636363642</c:v>
                </c:pt>
                <c:pt idx="5">
                  <c:v>4.375</c:v>
                </c:pt>
              </c:numCache>
            </c:numRef>
          </c:val>
        </c:ser>
        <c:axId val="69191936"/>
        <c:axId val="69206016"/>
      </c:barChart>
      <c:catAx>
        <c:axId val="69191936"/>
        <c:scaling>
          <c:orientation val="minMax"/>
        </c:scaling>
        <c:axPos val="b"/>
        <c:majorTickMark val="none"/>
        <c:tickLblPos val="nextTo"/>
        <c:txPr>
          <a:bodyPr/>
          <a:lstStyle/>
          <a:p>
            <a:pPr>
              <a:defRPr lang="en-US"/>
            </a:pPr>
            <a:endParaRPr lang="ar-SA"/>
          </a:p>
        </c:txPr>
        <c:crossAx val="69206016"/>
        <c:crosses val="autoZero"/>
        <c:auto val="1"/>
        <c:lblAlgn val="ctr"/>
        <c:lblOffset val="100"/>
      </c:catAx>
      <c:valAx>
        <c:axId val="69206016"/>
        <c:scaling>
          <c:orientation val="minMax"/>
        </c:scaling>
        <c:axPos val="l"/>
        <c:majorGridlines/>
        <c:numFmt formatCode="0.0" sourceLinked="1"/>
        <c:majorTickMark val="none"/>
        <c:tickLblPos val="nextTo"/>
        <c:txPr>
          <a:bodyPr/>
          <a:lstStyle/>
          <a:p>
            <a:pPr>
              <a:defRPr lang="en-US"/>
            </a:pPr>
            <a:endParaRPr lang="ar-SA"/>
          </a:p>
        </c:txPr>
        <c:crossAx val="69191936"/>
        <c:crosses val="autoZero"/>
        <c:crossBetween val="between"/>
      </c:valAx>
      <c:dTable>
        <c:showHorzBorder val="1"/>
        <c:showVertBorder val="1"/>
        <c:showOutline val="1"/>
        <c:showKeys val="1"/>
        <c:txPr>
          <a:bodyPr/>
          <a:lstStyle/>
          <a:p>
            <a:pPr>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a:t>قابلية المؤسسات للالتزام بشراكة مع البلدية لدعم الاقتصاد المحلي</a:t>
            </a:r>
          </a:p>
        </c:rich>
      </c:tx>
      <c:layout>
        <c:manualLayout>
          <c:xMode val="edge"/>
          <c:yMode val="edge"/>
          <c:x val="0.15262489063867013"/>
          <c:y val="5.5555555555555525E-2"/>
        </c:manualLayout>
      </c:layout>
    </c:title>
    <c:plotArea>
      <c:layout/>
      <c:pieChart>
        <c:varyColors val="1"/>
        <c:ser>
          <c:idx val="0"/>
          <c:order val="0"/>
          <c:cat>
            <c:strRef>
              <c:f>Sheet1!$B$611:$B$612</c:f>
              <c:strCache>
                <c:ptCount val="2"/>
                <c:pt idx="0">
                  <c:v>نعم</c:v>
                </c:pt>
                <c:pt idx="1">
                  <c:v>لا</c:v>
                </c:pt>
              </c:strCache>
            </c:strRef>
          </c:cat>
          <c:val>
            <c:numRef>
              <c:f>Sheet1!$C$611:$C$612</c:f>
              <c:numCache>
                <c:formatCode>###0</c:formatCode>
                <c:ptCount val="2"/>
                <c:pt idx="0">
                  <c:v>45</c:v>
                </c:pt>
                <c:pt idx="1">
                  <c:v>3</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اطلاع مزودي الخدمات على الخدمات والمشاريع التي تنفذها أو تشرف عليها البلدية </a:t>
            </a:r>
            <a:endParaRPr lang="en-US">
              <a:effectLst/>
            </a:endParaRPr>
          </a:p>
        </c:rich>
      </c:tx>
    </c:title>
    <c:plotArea>
      <c:layout/>
      <c:pieChart>
        <c:varyColors val="1"/>
        <c:ser>
          <c:idx val="0"/>
          <c:order val="0"/>
          <c:cat>
            <c:strRef>
              <c:f>Sheet1!$B$627:$B$628</c:f>
              <c:strCache>
                <c:ptCount val="2"/>
                <c:pt idx="0">
                  <c:v>نعم</c:v>
                </c:pt>
                <c:pt idx="1">
                  <c:v>لا</c:v>
                </c:pt>
              </c:strCache>
            </c:strRef>
          </c:cat>
          <c:val>
            <c:numRef>
              <c:f>Sheet1!$C$627:$C$628</c:f>
              <c:numCache>
                <c:formatCode>###0</c:formatCode>
                <c:ptCount val="2"/>
                <c:pt idx="0">
                  <c:v>31</c:v>
                </c:pt>
                <c:pt idx="1">
                  <c:v>17</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dirty="0">
                <a:effectLst/>
              </a:rPr>
              <a:t>وسائل التعرف على مشاريع وأنشطة وخدمات البلدية</a:t>
            </a:r>
            <a:endParaRPr lang="en-US" dirty="0">
              <a:effectLst/>
            </a:endParaRPr>
          </a:p>
        </c:rich>
      </c:tx>
      <c:layout>
        <c:manualLayout>
          <c:xMode val="edge"/>
          <c:yMode val="edge"/>
          <c:x val="0.23037960532711188"/>
          <c:y val="2.3809523809523812E-2"/>
        </c:manualLayout>
      </c:layout>
    </c:title>
    <c:plotArea>
      <c:layout/>
      <c:barChart>
        <c:barDir val="col"/>
        <c:grouping val="clustered"/>
        <c:ser>
          <c:idx val="0"/>
          <c:order val="0"/>
          <c:tx>
            <c:v>العدد</c:v>
          </c:tx>
          <c:cat>
            <c:strRef>
              <c:f>Sheet1!$I$638:$I$645</c:f>
              <c:strCache>
                <c:ptCount val="8"/>
                <c:pt idx="0">
                  <c:v>الموقع الإلكتروني للبلدية</c:v>
                </c:pt>
                <c:pt idx="1">
                  <c:v>إعلانات البلدية</c:v>
                </c:pt>
                <c:pt idx="2">
                  <c:v>منشورات ومطبوعات دورية من البلدية</c:v>
                </c:pt>
                <c:pt idx="3">
                  <c:v>زيارة البلدية</c:v>
                </c:pt>
                <c:pt idx="4">
                  <c:v>المشاركة في أحد النشاطات والفعاليات الخاصة بالبلدية</c:v>
                </c:pt>
                <c:pt idx="5">
                  <c:v>المعارف والأصدقاء</c:v>
                </c:pt>
                <c:pt idx="6">
                  <c:v>وسائل التواصل الاجتماعي</c:v>
                </c:pt>
                <c:pt idx="7">
                  <c:v>غير ذلك</c:v>
                </c:pt>
              </c:strCache>
            </c:strRef>
          </c:cat>
          <c:val>
            <c:numRef>
              <c:f>Sheet1!$J$638:$J$645</c:f>
              <c:numCache>
                <c:formatCode>General</c:formatCode>
                <c:ptCount val="8"/>
                <c:pt idx="0">
                  <c:v>24</c:v>
                </c:pt>
                <c:pt idx="1">
                  <c:v>25</c:v>
                </c:pt>
                <c:pt idx="2">
                  <c:v>13</c:v>
                </c:pt>
                <c:pt idx="3">
                  <c:v>19</c:v>
                </c:pt>
                <c:pt idx="4">
                  <c:v>18</c:v>
                </c:pt>
                <c:pt idx="5">
                  <c:v>18</c:v>
                </c:pt>
                <c:pt idx="6">
                  <c:v>11</c:v>
                </c:pt>
                <c:pt idx="7">
                  <c:v>6</c:v>
                </c:pt>
              </c:numCache>
            </c:numRef>
          </c:val>
        </c:ser>
        <c:axId val="69740800"/>
        <c:axId val="69742592"/>
      </c:barChart>
      <c:catAx>
        <c:axId val="69740800"/>
        <c:scaling>
          <c:orientation val="minMax"/>
        </c:scaling>
        <c:axPos val="b"/>
        <c:majorTickMark val="none"/>
        <c:tickLblPos val="nextTo"/>
        <c:txPr>
          <a:bodyPr/>
          <a:lstStyle/>
          <a:p>
            <a:pPr>
              <a:defRPr lang="en-US"/>
            </a:pPr>
            <a:endParaRPr lang="ar-SA"/>
          </a:p>
        </c:txPr>
        <c:crossAx val="69742592"/>
        <c:crosses val="autoZero"/>
        <c:auto val="1"/>
        <c:lblAlgn val="ctr"/>
        <c:lblOffset val="100"/>
      </c:catAx>
      <c:valAx>
        <c:axId val="69742592"/>
        <c:scaling>
          <c:orientation val="minMax"/>
        </c:scaling>
        <c:axPos val="l"/>
        <c:majorGridlines/>
        <c:numFmt formatCode="General" sourceLinked="1"/>
        <c:majorTickMark val="none"/>
        <c:tickLblPos val="nextTo"/>
        <c:txPr>
          <a:bodyPr/>
          <a:lstStyle/>
          <a:p>
            <a:pPr>
              <a:defRPr lang="en-US"/>
            </a:pPr>
            <a:endParaRPr lang="ar-SA"/>
          </a:p>
        </c:txPr>
        <c:crossAx val="69740800"/>
        <c:crosses val="autoZero"/>
        <c:crossBetween val="between"/>
      </c:valAx>
      <c:dTable>
        <c:showHorzBorder val="1"/>
        <c:showVertBorder val="1"/>
        <c:showOutline val="1"/>
        <c:showKeys val="1"/>
        <c:txPr>
          <a:bodyPr/>
          <a:lstStyle/>
          <a:p>
            <a:pPr>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درجة رضا مزودي الخدمات عن خدمات البلدية بشكل عام</a:t>
            </a:r>
            <a:endParaRPr lang="en-US">
              <a:effectLst/>
            </a:endParaRPr>
          </a:p>
        </c:rich>
      </c:tx>
    </c:title>
    <c:plotArea>
      <c:layout/>
      <c:pieChart>
        <c:varyColors val="1"/>
        <c:ser>
          <c:idx val="0"/>
          <c:order val="0"/>
          <c:cat>
            <c:strRef>
              <c:f>Sheet1!$B$713:$B$715</c:f>
              <c:strCache>
                <c:ptCount val="3"/>
                <c:pt idx="0">
                  <c:v>راضي جداً</c:v>
                </c:pt>
                <c:pt idx="1">
                  <c:v>راضي</c:v>
                </c:pt>
                <c:pt idx="2">
                  <c:v>راضي إلى حد ما</c:v>
                </c:pt>
              </c:strCache>
            </c:strRef>
          </c:cat>
          <c:val>
            <c:numRef>
              <c:f>Sheet1!$C$713:$C$715</c:f>
              <c:numCache>
                <c:formatCode>###0</c:formatCode>
                <c:ptCount val="3"/>
                <c:pt idx="0">
                  <c:v>7</c:v>
                </c:pt>
                <c:pt idx="1">
                  <c:v>12</c:v>
                </c:pt>
                <c:pt idx="2">
                  <c:v>12</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a:t>قيام البلدية بتنفيذ مشاريع / تقديم خدمات تساهم في</a:t>
            </a:r>
            <a:r>
              <a:rPr lang="ar-SA" baseline="0"/>
              <a:t> التنمية الاقتصادية المحلية</a:t>
            </a:r>
            <a:endParaRPr lang="en-US"/>
          </a:p>
        </c:rich>
      </c:tx>
    </c:title>
    <c:plotArea>
      <c:layout/>
      <c:pieChart>
        <c:varyColors val="1"/>
        <c:ser>
          <c:idx val="0"/>
          <c:order val="0"/>
          <c:cat>
            <c:strRef>
              <c:f>Sheet1!$B$722:$B$723</c:f>
              <c:strCache>
                <c:ptCount val="2"/>
                <c:pt idx="0">
                  <c:v>نعم</c:v>
                </c:pt>
                <c:pt idx="1">
                  <c:v>لا</c:v>
                </c:pt>
              </c:strCache>
            </c:strRef>
          </c:cat>
          <c:val>
            <c:numRef>
              <c:f>Sheet1!$C$722:$C$723</c:f>
              <c:numCache>
                <c:formatCode>###0</c:formatCode>
                <c:ptCount val="2"/>
                <c:pt idx="0">
                  <c:v>22</c:v>
                </c:pt>
                <c:pt idx="1">
                  <c:v>8</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flip="none" rotWithShape="1">
      <a:gsLst>
        <a:gs pos="50000">
          <a:schemeClr val="bg1">
            <a:lumMod val="75000"/>
          </a:schemeClr>
        </a:gs>
        <a:gs pos="0">
          <a:schemeClr val="bg1"/>
        </a:gs>
        <a:gs pos="100000">
          <a:srgbClr val="E6E6E6"/>
        </a:gs>
      </a:gsLst>
      <a:lin ang="3000000" scaled="0"/>
      <a:tileRect/>
    </a:gra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a:t>الجنس</a:t>
            </a:r>
          </a:p>
        </c:rich>
      </c:tx>
      <c:layout/>
    </c:title>
    <c:plotArea>
      <c:layout/>
      <c:pieChart>
        <c:varyColors val="1"/>
        <c:ser>
          <c:idx val="0"/>
          <c:order val="0"/>
          <c:cat>
            <c:strRef>
              <c:f>Sheet1!$B$55:$B$56</c:f>
              <c:strCache>
                <c:ptCount val="2"/>
                <c:pt idx="0">
                  <c:v>الذكور</c:v>
                </c:pt>
                <c:pt idx="1">
                  <c:v>الإناث</c:v>
                </c:pt>
              </c:strCache>
            </c:strRef>
          </c:cat>
          <c:val>
            <c:numRef>
              <c:f>Sheet1!$C$55:$C$56</c:f>
              <c:numCache>
                <c:formatCode>General</c:formatCode>
                <c:ptCount val="2"/>
                <c:pt idx="0">
                  <c:v>1355</c:v>
                </c:pt>
                <c:pt idx="1">
                  <c:v>712</c:v>
                </c:pt>
              </c:numCache>
            </c:numRef>
          </c:val>
        </c:ser>
        <c:dLbls>
          <c:showPercent val="1"/>
        </c:dLbls>
        <c:firstSliceAng val="0"/>
      </c:pieChart>
    </c:plotArea>
    <c:legend>
      <c:legendPos val="r"/>
      <c:layout/>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100000">
          <a:schemeClr val="bg1">
            <a:lumMod val="75000"/>
          </a:schemeClr>
        </a:gs>
      </a:gsLst>
      <a:lin ang="3000000" scaled="0"/>
    </a:gradFill>
  </c:sp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تقييم دور البلدية في التنمية الاقتصادية المحلية</a:t>
            </a:r>
            <a:endParaRPr lang="en-US">
              <a:effectLst/>
            </a:endParaRPr>
          </a:p>
        </c:rich>
      </c:tx>
    </c:title>
    <c:plotArea>
      <c:layout/>
      <c:pieChart>
        <c:varyColors val="1"/>
        <c:ser>
          <c:idx val="0"/>
          <c:order val="0"/>
          <c:cat>
            <c:strRef>
              <c:f>Sheet1!$B$730:$B$734</c:f>
              <c:strCache>
                <c:ptCount val="5"/>
                <c:pt idx="0">
                  <c:v>جيد جداً</c:v>
                </c:pt>
                <c:pt idx="1">
                  <c:v>جيد</c:v>
                </c:pt>
                <c:pt idx="2">
                  <c:v>متوسط</c:v>
                </c:pt>
                <c:pt idx="3">
                  <c:v>ضعيف</c:v>
                </c:pt>
                <c:pt idx="4">
                  <c:v>ضعيف جداً</c:v>
                </c:pt>
              </c:strCache>
            </c:strRef>
          </c:cat>
          <c:val>
            <c:numRef>
              <c:f>Sheet1!$C$730:$C$734</c:f>
              <c:numCache>
                <c:formatCode>###0</c:formatCode>
                <c:ptCount val="5"/>
                <c:pt idx="0">
                  <c:v>7</c:v>
                </c:pt>
                <c:pt idx="1">
                  <c:v>11</c:v>
                </c:pt>
                <c:pt idx="2">
                  <c:v>6</c:v>
                </c:pt>
                <c:pt idx="3">
                  <c:v>4</c:v>
                </c:pt>
                <c:pt idx="4">
                  <c:v>2</c:v>
                </c:pt>
              </c:numCache>
            </c:numRef>
          </c:val>
        </c:ser>
        <c:dLbls>
          <c:showPercent val="1"/>
        </c:dLbls>
        <c:firstSliceAng val="0"/>
      </c:pieChart>
    </c:plotArea>
    <c:legend>
      <c:legendPos val="r"/>
      <c:txPr>
        <a:bodyPr/>
        <a:lstStyle/>
        <a:p>
          <a:pPr>
            <a:defRPr lang="en-US"/>
          </a:pPr>
          <a:endParaRPr lang="ar-SA"/>
        </a:p>
      </c:txPr>
    </c:legend>
    <c:plotVisOnly val="1"/>
    <c:dispBlanksAs val="zero"/>
  </c:chart>
  <c:spPr>
    <a:gradFill flip="none" rotWithShape="1">
      <a:gsLst>
        <a:gs pos="50000">
          <a:schemeClr val="bg1">
            <a:lumMod val="75000"/>
          </a:schemeClr>
        </a:gs>
        <a:gs pos="0">
          <a:schemeClr val="bg1"/>
        </a:gs>
        <a:gs pos="100000">
          <a:srgbClr val="E6E6E6"/>
        </a:gs>
      </a:gsLst>
      <a:lin ang="3000000" scaled="0"/>
      <a:tileRect/>
    </a:gradFill>
  </c:sp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درجة أهمية أدوار مجلس تنمية الاقتصاد المحلي</a:t>
            </a:r>
            <a:endParaRPr lang="en-US">
              <a:effectLst/>
            </a:endParaRPr>
          </a:p>
        </c:rich>
      </c:tx>
    </c:title>
    <c:plotArea>
      <c:layout/>
      <c:barChart>
        <c:barDir val="col"/>
        <c:grouping val="clustered"/>
        <c:ser>
          <c:idx val="0"/>
          <c:order val="0"/>
          <c:tx>
            <c:v>درجة الأهمية</c:v>
          </c:tx>
          <c:cat>
            <c:strRef>
              <c:f>Sheet16!$I$4:$I$7</c:f>
              <c:strCache>
                <c:ptCount val="4"/>
                <c:pt idx="0">
                  <c:v>الاقتصادي</c:v>
                </c:pt>
                <c:pt idx="1">
                  <c:v>القيادي</c:v>
                </c:pt>
                <c:pt idx="2">
                  <c:v>الحكم وتنسيق الأدوار</c:v>
                </c:pt>
                <c:pt idx="3">
                  <c:v>التنفيذي</c:v>
                </c:pt>
              </c:strCache>
            </c:strRef>
          </c:cat>
          <c:val>
            <c:numRef>
              <c:f>Sheet16!$T$4:$T$7</c:f>
              <c:numCache>
                <c:formatCode>0.0</c:formatCode>
                <c:ptCount val="4"/>
                <c:pt idx="0">
                  <c:v>2.7142857142857144</c:v>
                </c:pt>
                <c:pt idx="1">
                  <c:v>3.4489795918367352</c:v>
                </c:pt>
                <c:pt idx="2">
                  <c:v>2.469387755102042</c:v>
                </c:pt>
                <c:pt idx="3">
                  <c:v>1.7346938775510199</c:v>
                </c:pt>
              </c:numCache>
            </c:numRef>
          </c:val>
        </c:ser>
        <c:axId val="69993216"/>
        <c:axId val="69994752"/>
      </c:barChart>
      <c:catAx>
        <c:axId val="69993216"/>
        <c:scaling>
          <c:orientation val="minMax"/>
        </c:scaling>
        <c:axPos val="b"/>
        <c:majorTickMark val="none"/>
        <c:tickLblPos val="nextTo"/>
        <c:txPr>
          <a:bodyPr/>
          <a:lstStyle/>
          <a:p>
            <a:pPr>
              <a:defRPr lang="en-US"/>
            </a:pPr>
            <a:endParaRPr lang="ar-SA"/>
          </a:p>
        </c:txPr>
        <c:crossAx val="69994752"/>
        <c:crosses val="autoZero"/>
        <c:auto val="1"/>
        <c:lblAlgn val="ctr"/>
        <c:lblOffset val="100"/>
      </c:catAx>
      <c:valAx>
        <c:axId val="69994752"/>
        <c:scaling>
          <c:orientation val="minMax"/>
        </c:scaling>
        <c:axPos val="l"/>
        <c:majorGridlines/>
        <c:numFmt formatCode="0.0" sourceLinked="1"/>
        <c:majorTickMark val="none"/>
        <c:tickLblPos val="nextTo"/>
        <c:txPr>
          <a:bodyPr/>
          <a:lstStyle/>
          <a:p>
            <a:pPr>
              <a:defRPr lang="en-US"/>
            </a:pPr>
            <a:endParaRPr lang="ar-SA"/>
          </a:p>
        </c:txPr>
        <c:crossAx val="69993216"/>
        <c:crosses val="autoZero"/>
        <c:crossBetween val="between"/>
      </c:valAx>
      <c:dTable>
        <c:showHorzBorder val="1"/>
        <c:showVertBorder val="1"/>
        <c:showOutline val="1"/>
        <c:showKeys val="1"/>
        <c:txPr>
          <a:bodyPr/>
          <a:lstStyle/>
          <a:p>
            <a:pPr>
              <a:defRPr lang="en-US"/>
            </a:pPr>
            <a:endParaRPr lang="ar-SA"/>
          </a:p>
        </c:txPr>
      </c:dTable>
    </c:plotArea>
    <c:plotVisOnly val="1"/>
    <c:dispBlanksAs val="gap"/>
  </c:chart>
  <c:spPr>
    <a:gradFill flip="none" rotWithShape="1">
      <a:gsLst>
        <a:gs pos="50000">
          <a:schemeClr val="bg1">
            <a:lumMod val="75000"/>
          </a:schemeClr>
        </a:gs>
        <a:gs pos="0">
          <a:schemeClr val="bg1"/>
        </a:gs>
        <a:gs pos="100000">
          <a:srgbClr val="E6E6E6"/>
        </a:gs>
      </a:gsLst>
      <a:lin ang="3000000" scaled="0"/>
      <a:tileRect/>
    </a:gra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a:t>المؤهلات العلمية لموظفي المؤسسة</a:t>
            </a:r>
          </a:p>
        </c:rich>
      </c:tx>
      <c:layout/>
    </c:title>
    <c:plotArea>
      <c:layout/>
      <c:pieChart>
        <c:varyColors val="1"/>
        <c:ser>
          <c:idx val="0"/>
          <c:order val="0"/>
          <c:cat>
            <c:strRef>
              <c:f>Sheet3!$A$1:$E$1</c:f>
              <c:strCache>
                <c:ptCount val="5"/>
                <c:pt idx="0">
                  <c:v>دكتوراه</c:v>
                </c:pt>
                <c:pt idx="1">
                  <c:v>ماجستير</c:v>
                </c:pt>
                <c:pt idx="2">
                  <c:v>بكالوريس</c:v>
                </c:pt>
                <c:pt idx="3">
                  <c:v>دبلوم</c:v>
                </c:pt>
                <c:pt idx="4">
                  <c:v>ثانوية عامة أو أقل</c:v>
                </c:pt>
              </c:strCache>
            </c:strRef>
          </c:cat>
          <c:val>
            <c:numRef>
              <c:f>Sheet3!$A$51:$E$51</c:f>
              <c:numCache>
                <c:formatCode>General</c:formatCode>
                <c:ptCount val="5"/>
                <c:pt idx="0">
                  <c:v>101</c:v>
                </c:pt>
                <c:pt idx="1">
                  <c:v>200</c:v>
                </c:pt>
                <c:pt idx="2">
                  <c:v>584</c:v>
                </c:pt>
                <c:pt idx="3">
                  <c:v>113</c:v>
                </c:pt>
                <c:pt idx="4">
                  <c:v>210</c:v>
                </c:pt>
              </c:numCache>
            </c:numRef>
          </c:val>
        </c:ser>
        <c:dLbls>
          <c:showPercent val="1"/>
        </c:dLbls>
        <c:firstSliceAng val="0"/>
      </c:pieChart>
    </c:plotArea>
    <c:legend>
      <c:legendPos val="r"/>
      <c:layout/>
      <c:txPr>
        <a:bodyPr/>
        <a:lstStyle/>
        <a:p>
          <a:pPr>
            <a:defRPr lang="en-US"/>
          </a:pPr>
          <a:endParaRPr lang="ar-SA"/>
        </a:p>
      </c:txPr>
    </c:legend>
    <c:plotVisOnly val="1"/>
    <c:dispBlanksAs val="zero"/>
  </c:chart>
  <c:spPr>
    <a:gradFill>
      <a:gsLst>
        <a:gs pos="0">
          <a:schemeClr val="bg1">
            <a:lumMod val="100000"/>
          </a:schemeClr>
        </a:gs>
        <a:gs pos="50000">
          <a:schemeClr val="bg1">
            <a:lumMod val="75000"/>
          </a:schemeClr>
        </a:gs>
        <a:gs pos="100000">
          <a:schemeClr val="bg1">
            <a:lumMod val="75000"/>
          </a:schemeClr>
        </a:gs>
      </a:gsLst>
      <a:lin ang="3000000" scaled="0"/>
    </a:gra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a:t>سنة التأسيس</a:t>
            </a:r>
          </a:p>
        </c:rich>
      </c:tx>
      <c:layout/>
    </c:title>
    <c:plotArea>
      <c:layout/>
      <c:barChart>
        <c:barDir val="col"/>
        <c:grouping val="clustered"/>
        <c:ser>
          <c:idx val="0"/>
          <c:order val="0"/>
          <c:tx>
            <c:v>العدد</c:v>
          </c:tx>
          <c:cat>
            <c:strRef>
              <c:f>Sheet1!$J$62:$J$67</c:f>
              <c:strCache>
                <c:ptCount val="6"/>
                <c:pt idx="0">
                  <c:v>ما قبل 1990</c:v>
                </c:pt>
                <c:pt idx="1">
                  <c:v>1991 - 1995</c:v>
                </c:pt>
                <c:pt idx="2">
                  <c:v>1996 - 2000</c:v>
                </c:pt>
                <c:pt idx="3">
                  <c:v>2001 - 2005</c:v>
                </c:pt>
                <c:pt idx="4">
                  <c:v>2006 - 2010</c:v>
                </c:pt>
                <c:pt idx="5">
                  <c:v>2011 - 2015</c:v>
                </c:pt>
              </c:strCache>
            </c:strRef>
          </c:cat>
          <c:val>
            <c:numRef>
              <c:f>Sheet1!$K$62:$K$67</c:f>
              <c:numCache>
                <c:formatCode>General</c:formatCode>
                <c:ptCount val="6"/>
                <c:pt idx="0">
                  <c:v>17</c:v>
                </c:pt>
                <c:pt idx="1">
                  <c:v>14</c:v>
                </c:pt>
                <c:pt idx="2">
                  <c:v>6</c:v>
                </c:pt>
                <c:pt idx="3">
                  <c:v>4</c:v>
                </c:pt>
                <c:pt idx="4">
                  <c:v>6</c:v>
                </c:pt>
                <c:pt idx="5">
                  <c:v>1</c:v>
                </c:pt>
              </c:numCache>
            </c:numRef>
          </c:val>
        </c:ser>
        <c:axId val="67182976"/>
        <c:axId val="67184512"/>
      </c:barChart>
      <c:catAx>
        <c:axId val="67182976"/>
        <c:scaling>
          <c:orientation val="minMax"/>
        </c:scaling>
        <c:axPos val="b"/>
        <c:majorTickMark val="none"/>
        <c:tickLblPos val="nextTo"/>
        <c:txPr>
          <a:bodyPr/>
          <a:lstStyle/>
          <a:p>
            <a:pPr>
              <a:defRPr lang="en-US"/>
            </a:pPr>
            <a:endParaRPr lang="ar-SA"/>
          </a:p>
        </c:txPr>
        <c:crossAx val="67184512"/>
        <c:crosses val="autoZero"/>
        <c:auto val="1"/>
        <c:lblAlgn val="ctr"/>
        <c:lblOffset val="100"/>
      </c:catAx>
      <c:valAx>
        <c:axId val="67184512"/>
        <c:scaling>
          <c:orientation val="minMax"/>
        </c:scaling>
        <c:axPos val="l"/>
        <c:majorGridlines/>
        <c:numFmt formatCode="General" sourceLinked="1"/>
        <c:majorTickMark val="none"/>
        <c:tickLblPos val="nextTo"/>
        <c:txPr>
          <a:bodyPr/>
          <a:lstStyle/>
          <a:p>
            <a:pPr>
              <a:defRPr lang="en-US"/>
            </a:pPr>
            <a:endParaRPr lang="ar-SA"/>
          </a:p>
        </c:txPr>
        <c:crossAx val="67182976"/>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flip="none" rotWithShape="1">
      <a:gsLst>
        <a:gs pos="0">
          <a:schemeClr val="bg1">
            <a:lumMod val="100000"/>
          </a:schemeClr>
        </a:gs>
        <a:gs pos="50000">
          <a:schemeClr val="bg1">
            <a:lumMod val="75000"/>
          </a:schemeClr>
        </a:gs>
        <a:gs pos="0">
          <a:schemeClr val="bg1">
            <a:lumMod val="100000"/>
          </a:schemeClr>
        </a:gs>
      </a:gsLst>
      <a:lin ang="3000000" scaled="0"/>
      <a:tileRect/>
    </a:gradFill>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محافظات الضفة الغربية وقطاع غزة التي يتم تقديم الخدمات فيها</a:t>
            </a:r>
            <a:endParaRPr lang="en-US">
              <a:effectLst/>
            </a:endParaRPr>
          </a:p>
        </c:rich>
      </c:tx>
      <c:layout/>
    </c:title>
    <c:plotArea>
      <c:layout/>
      <c:barChart>
        <c:barDir val="col"/>
        <c:grouping val="clustered"/>
        <c:ser>
          <c:idx val="0"/>
          <c:order val="0"/>
          <c:tx>
            <c:v>العدد</c:v>
          </c:tx>
          <c:cat>
            <c:strRef>
              <c:f>Sheet1!$J$100:$J$115</c:f>
              <c:strCache>
                <c:ptCount val="16"/>
                <c:pt idx="0">
                  <c:v>رام الله</c:v>
                </c:pt>
                <c:pt idx="1">
                  <c:v>الخليل</c:v>
                </c:pt>
                <c:pt idx="2">
                  <c:v>بيت لحم</c:v>
                </c:pt>
                <c:pt idx="3">
                  <c:v>جنين</c:v>
                </c:pt>
                <c:pt idx="4">
                  <c:v>قلقيلية</c:v>
                </c:pt>
                <c:pt idx="5">
                  <c:v>أريحا</c:v>
                </c:pt>
                <c:pt idx="6">
                  <c:v>طولكرم</c:v>
                </c:pt>
                <c:pt idx="7">
                  <c:v>طوباس</c:v>
                </c:pt>
                <c:pt idx="8">
                  <c:v>نابلس</c:v>
                </c:pt>
                <c:pt idx="9">
                  <c:v>سلفيت</c:v>
                </c:pt>
                <c:pt idx="10">
                  <c:v>القدس</c:v>
                </c:pt>
                <c:pt idx="11">
                  <c:v>خانيونس</c:v>
                </c:pt>
                <c:pt idx="12">
                  <c:v>دير البلح</c:v>
                </c:pt>
                <c:pt idx="13">
                  <c:v>رفح</c:v>
                </c:pt>
                <c:pt idx="14">
                  <c:v>شمال غزة</c:v>
                </c:pt>
                <c:pt idx="15">
                  <c:v>غزة</c:v>
                </c:pt>
              </c:strCache>
            </c:strRef>
          </c:cat>
          <c:val>
            <c:numRef>
              <c:f>Sheet1!$K$100:$K$115</c:f>
              <c:numCache>
                <c:formatCode>General</c:formatCode>
                <c:ptCount val="16"/>
                <c:pt idx="0">
                  <c:v>7</c:v>
                </c:pt>
                <c:pt idx="1">
                  <c:v>49</c:v>
                </c:pt>
                <c:pt idx="2">
                  <c:v>14</c:v>
                </c:pt>
                <c:pt idx="3">
                  <c:v>6</c:v>
                </c:pt>
                <c:pt idx="4">
                  <c:v>5</c:v>
                </c:pt>
                <c:pt idx="5">
                  <c:v>5</c:v>
                </c:pt>
                <c:pt idx="6">
                  <c:v>5</c:v>
                </c:pt>
                <c:pt idx="7">
                  <c:v>4</c:v>
                </c:pt>
                <c:pt idx="8">
                  <c:v>7</c:v>
                </c:pt>
                <c:pt idx="9">
                  <c:v>4</c:v>
                </c:pt>
                <c:pt idx="10">
                  <c:v>5</c:v>
                </c:pt>
                <c:pt idx="11">
                  <c:v>3</c:v>
                </c:pt>
                <c:pt idx="12">
                  <c:v>2</c:v>
                </c:pt>
                <c:pt idx="13">
                  <c:v>2</c:v>
                </c:pt>
                <c:pt idx="14">
                  <c:v>2</c:v>
                </c:pt>
                <c:pt idx="15">
                  <c:v>5</c:v>
                </c:pt>
              </c:numCache>
            </c:numRef>
          </c:val>
        </c:ser>
        <c:axId val="67198336"/>
        <c:axId val="67224704"/>
      </c:barChart>
      <c:catAx>
        <c:axId val="67198336"/>
        <c:scaling>
          <c:orientation val="minMax"/>
        </c:scaling>
        <c:axPos val="b"/>
        <c:majorTickMark val="none"/>
        <c:tickLblPos val="nextTo"/>
        <c:txPr>
          <a:bodyPr/>
          <a:lstStyle/>
          <a:p>
            <a:pPr>
              <a:defRPr lang="en-US"/>
            </a:pPr>
            <a:endParaRPr lang="ar-SA"/>
          </a:p>
        </c:txPr>
        <c:crossAx val="67224704"/>
        <c:crosses val="autoZero"/>
        <c:auto val="1"/>
        <c:lblAlgn val="ctr"/>
        <c:lblOffset val="100"/>
      </c:catAx>
      <c:valAx>
        <c:axId val="67224704"/>
        <c:scaling>
          <c:orientation val="minMax"/>
        </c:scaling>
        <c:axPos val="l"/>
        <c:majorGridlines/>
        <c:numFmt formatCode="General" sourceLinked="1"/>
        <c:majorTickMark val="none"/>
        <c:tickLblPos val="nextTo"/>
        <c:txPr>
          <a:bodyPr/>
          <a:lstStyle/>
          <a:p>
            <a:pPr>
              <a:defRPr lang="en-US"/>
            </a:pPr>
            <a:endParaRPr lang="ar-SA"/>
          </a:p>
        </c:txPr>
        <c:crossAx val="67198336"/>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أسباب تقديم المؤسسة خدماتها / برامجها</a:t>
            </a:r>
            <a:endParaRPr lang="en-US">
              <a:effectLst/>
            </a:endParaRPr>
          </a:p>
        </c:rich>
      </c:tx>
    </c:title>
    <c:plotArea>
      <c:layout/>
      <c:barChart>
        <c:barDir val="col"/>
        <c:grouping val="clustered"/>
        <c:ser>
          <c:idx val="0"/>
          <c:order val="0"/>
          <c:tx>
            <c:v>العدد</c:v>
          </c:tx>
          <c:cat>
            <c:strRef>
              <c:f>Sheet1!$I$198:$I$203</c:f>
              <c:strCache>
                <c:ptCount val="6"/>
                <c:pt idx="0">
                  <c:v>الطلب المباشر على الخدمة </c:v>
                </c:pt>
                <c:pt idx="1">
                  <c:v>رغبة المانح</c:v>
                </c:pt>
                <c:pt idx="2">
                  <c:v>دراسات تحديد الاحتياجات</c:v>
                </c:pt>
                <c:pt idx="3">
                  <c:v>العائد المتوقع من الخدمة</c:v>
                </c:pt>
                <c:pt idx="4">
                  <c:v>رؤية المؤسسة</c:v>
                </c:pt>
                <c:pt idx="5">
                  <c:v>القانون</c:v>
                </c:pt>
              </c:strCache>
            </c:strRef>
          </c:cat>
          <c:val>
            <c:numRef>
              <c:f>Sheet1!$J$198:$J$203</c:f>
              <c:numCache>
                <c:formatCode>General</c:formatCode>
                <c:ptCount val="6"/>
                <c:pt idx="0">
                  <c:v>15</c:v>
                </c:pt>
                <c:pt idx="1">
                  <c:v>3</c:v>
                </c:pt>
                <c:pt idx="2">
                  <c:v>21</c:v>
                </c:pt>
                <c:pt idx="3">
                  <c:v>9</c:v>
                </c:pt>
                <c:pt idx="4">
                  <c:v>40</c:v>
                </c:pt>
                <c:pt idx="5">
                  <c:v>27</c:v>
                </c:pt>
              </c:numCache>
            </c:numRef>
          </c:val>
        </c:ser>
        <c:axId val="67291776"/>
        <c:axId val="67293568"/>
      </c:barChart>
      <c:catAx>
        <c:axId val="67291776"/>
        <c:scaling>
          <c:orientation val="minMax"/>
        </c:scaling>
        <c:axPos val="b"/>
        <c:majorTickMark val="none"/>
        <c:tickLblPos val="nextTo"/>
        <c:txPr>
          <a:bodyPr/>
          <a:lstStyle/>
          <a:p>
            <a:pPr>
              <a:defRPr lang="en-US"/>
            </a:pPr>
            <a:endParaRPr lang="ar-SA"/>
          </a:p>
        </c:txPr>
        <c:crossAx val="67293568"/>
        <c:crosses val="autoZero"/>
        <c:auto val="1"/>
        <c:lblAlgn val="ctr"/>
        <c:lblOffset val="100"/>
      </c:catAx>
      <c:valAx>
        <c:axId val="67293568"/>
        <c:scaling>
          <c:orientation val="minMax"/>
        </c:scaling>
        <c:axPos val="l"/>
        <c:majorGridlines/>
        <c:numFmt formatCode="General" sourceLinked="1"/>
        <c:majorTickMark val="none"/>
        <c:tickLblPos val="nextTo"/>
        <c:txPr>
          <a:bodyPr/>
          <a:lstStyle/>
          <a:p>
            <a:pPr>
              <a:defRPr lang="en-US"/>
            </a:pPr>
            <a:endParaRPr lang="ar-SA"/>
          </a:p>
        </c:txPr>
        <c:crossAx val="67291776"/>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ar-SA"/>
  <c:chart>
    <c:title>
      <c:tx>
        <c:rich>
          <a:bodyPr/>
          <a:lstStyle/>
          <a:p>
            <a:pPr>
              <a:defRPr lang="en-US"/>
            </a:pPr>
            <a:r>
              <a:rPr lang="ar-SA" sz="1800" b="1" i="0" baseline="0">
                <a:effectLst/>
              </a:rPr>
              <a:t>الجهات المستفيدة من خدمات وبرامج المؤسسة</a:t>
            </a:r>
            <a:endParaRPr lang="en-US">
              <a:effectLst/>
            </a:endParaRPr>
          </a:p>
        </c:rich>
      </c:tx>
    </c:title>
    <c:plotArea>
      <c:layout/>
      <c:barChart>
        <c:barDir val="col"/>
        <c:grouping val="clustered"/>
        <c:ser>
          <c:idx val="0"/>
          <c:order val="0"/>
          <c:tx>
            <c:v>العدد</c:v>
          </c:tx>
          <c:cat>
            <c:strRef>
              <c:f>Sheet1!$I$246:$I$248</c:f>
              <c:strCache>
                <c:ptCount val="3"/>
                <c:pt idx="0">
                  <c:v>شركات</c:v>
                </c:pt>
                <c:pt idx="1">
                  <c:v>مؤسسات</c:v>
                </c:pt>
                <c:pt idx="2">
                  <c:v>أفراد مستقلين</c:v>
                </c:pt>
              </c:strCache>
            </c:strRef>
          </c:cat>
          <c:val>
            <c:numRef>
              <c:f>Sheet1!$J$246:$J$248</c:f>
              <c:numCache>
                <c:formatCode>General</c:formatCode>
                <c:ptCount val="3"/>
                <c:pt idx="0">
                  <c:v>36</c:v>
                </c:pt>
                <c:pt idx="1">
                  <c:v>37</c:v>
                </c:pt>
                <c:pt idx="2">
                  <c:v>47</c:v>
                </c:pt>
              </c:numCache>
            </c:numRef>
          </c:val>
        </c:ser>
        <c:axId val="67409792"/>
        <c:axId val="67411328"/>
      </c:barChart>
      <c:catAx>
        <c:axId val="67409792"/>
        <c:scaling>
          <c:orientation val="minMax"/>
        </c:scaling>
        <c:axPos val="b"/>
        <c:majorTickMark val="none"/>
        <c:tickLblPos val="nextTo"/>
        <c:txPr>
          <a:bodyPr/>
          <a:lstStyle/>
          <a:p>
            <a:pPr>
              <a:defRPr lang="en-US"/>
            </a:pPr>
            <a:endParaRPr lang="ar-SA"/>
          </a:p>
        </c:txPr>
        <c:crossAx val="67411328"/>
        <c:crosses val="autoZero"/>
        <c:auto val="1"/>
        <c:lblAlgn val="ctr"/>
        <c:lblOffset val="100"/>
      </c:catAx>
      <c:valAx>
        <c:axId val="67411328"/>
        <c:scaling>
          <c:orientation val="minMax"/>
        </c:scaling>
        <c:axPos val="l"/>
        <c:majorGridlines/>
        <c:numFmt formatCode="General" sourceLinked="1"/>
        <c:majorTickMark val="none"/>
        <c:tickLblPos val="nextTo"/>
        <c:txPr>
          <a:bodyPr/>
          <a:lstStyle/>
          <a:p>
            <a:pPr>
              <a:defRPr lang="en-US"/>
            </a:pPr>
            <a:endParaRPr lang="ar-SA"/>
          </a:p>
        </c:txPr>
        <c:crossAx val="67409792"/>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lang="en-US"/>
            </a:pPr>
            <a:r>
              <a:rPr lang="ar-SA"/>
              <a:t>الوضع الحالي للشركات المستفيدة من خدمات وبرامج المؤسسة</a:t>
            </a:r>
          </a:p>
        </c:rich>
      </c:tx>
    </c:title>
    <c:plotArea>
      <c:layout/>
      <c:barChart>
        <c:barDir val="col"/>
        <c:grouping val="clustered"/>
        <c:ser>
          <c:idx val="0"/>
          <c:order val="0"/>
          <c:tx>
            <c:v>العدد</c:v>
          </c:tx>
          <c:cat>
            <c:strRef>
              <c:f>Sheet1!$I$271:$I$272</c:f>
              <c:strCache>
                <c:ptCount val="2"/>
                <c:pt idx="0">
                  <c:v>شركات قائمة</c:v>
                </c:pt>
                <c:pt idx="1">
                  <c:v>شركات قيد الإنشاء وشركات قائمة معاً</c:v>
                </c:pt>
              </c:strCache>
            </c:strRef>
          </c:cat>
          <c:val>
            <c:numRef>
              <c:f>Sheet1!$J$271:$J$272</c:f>
              <c:numCache>
                <c:formatCode>General</c:formatCode>
                <c:ptCount val="2"/>
                <c:pt idx="0">
                  <c:v>13</c:v>
                </c:pt>
                <c:pt idx="1">
                  <c:v>23</c:v>
                </c:pt>
              </c:numCache>
            </c:numRef>
          </c:val>
        </c:ser>
        <c:axId val="67732608"/>
        <c:axId val="67734144"/>
      </c:barChart>
      <c:catAx>
        <c:axId val="67732608"/>
        <c:scaling>
          <c:orientation val="minMax"/>
        </c:scaling>
        <c:axPos val="b"/>
        <c:majorTickMark val="none"/>
        <c:tickLblPos val="nextTo"/>
        <c:txPr>
          <a:bodyPr/>
          <a:lstStyle/>
          <a:p>
            <a:pPr>
              <a:defRPr lang="en-US"/>
            </a:pPr>
            <a:endParaRPr lang="ar-SA"/>
          </a:p>
        </c:txPr>
        <c:crossAx val="67734144"/>
        <c:crosses val="autoZero"/>
        <c:auto val="1"/>
        <c:lblAlgn val="ctr"/>
        <c:lblOffset val="100"/>
      </c:catAx>
      <c:valAx>
        <c:axId val="67734144"/>
        <c:scaling>
          <c:orientation val="minMax"/>
        </c:scaling>
        <c:axPos val="l"/>
        <c:majorGridlines/>
        <c:numFmt formatCode="General" sourceLinked="1"/>
        <c:majorTickMark val="none"/>
        <c:tickLblPos val="nextTo"/>
        <c:txPr>
          <a:bodyPr/>
          <a:lstStyle/>
          <a:p>
            <a:pPr>
              <a:defRPr lang="en-US"/>
            </a:pPr>
            <a:endParaRPr lang="ar-SA"/>
          </a:p>
        </c:txPr>
        <c:crossAx val="67732608"/>
        <c:crosses val="autoZero"/>
        <c:crossBetween val="between"/>
      </c:valAx>
      <c:dTable>
        <c:showHorzBorder val="1"/>
        <c:showVertBorder val="1"/>
        <c:showOutline val="1"/>
        <c:showKeys val="1"/>
        <c:txPr>
          <a:bodyPr/>
          <a:lstStyle/>
          <a:p>
            <a:pPr rtl="0">
              <a:defRPr lang="en-US"/>
            </a:pPr>
            <a:endParaRPr lang="ar-SA"/>
          </a:p>
        </c:txPr>
      </c:dTable>
    </c:plotArea>
    <c:plotVisOnly val="1"/>
    <c:dispBlanksAs val="gap"/>
  </c:chart>
  <c:spPr>
    <a:gradFill>
      <a:gsLst>
        <a:gs pos="0">
          <a:schemeClr val="bg1">
            <a:lumMod val="100000"/>
          </a:schemeClr>
        </a:gs>
        <a:gs pos="50000">
          <a:schemeClr val="bg1">
            <a:lumMod val="75000"/>
          </a:schemeClr>
        </a:gs>
        <a:gs pos="0">
          <a:schemeClr val="bg1">
            <a:lumMod val="100000"/>
          </a:schemeClr>
        </a:gs>
      </a:gsLst>
      <a:lin ang="3000000" scaled="0"/>
    </a:gradFill>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C4357F-86A0-4B54-89FB-47036FD6EF22}"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171160BA-AEBB-4C7E-80D3-0A8D03EE66D4}">
      <dgm:prSet phldrT="[Tex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الجبريني لمنتجات الألبان والمواد الغذائية</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A2651706-535E-447B-A4C9-526885D30BA4}" type="parTrans" cxnId="{DA5D9C09-E749-4A5F-AB26-299E35FD17F4}">
      <dgm:prSet/>
      <dgm:spPr/>
      <dgm:t>
        <a:bodyPr/>
        <a:lstStyle/>
        <a:p>
          <a:endParaRPr lang="en-US" sz="1600" b="1">
            <a:latin typeface="Simplified Arabic" panose="02020603050405020304" pitchFamily="18" charset="-78"/>
            <a:cs typeface="Simplified Arabic" panose="02020603050405020304" pitchFamily="18" charset="-78"/>
          </a:endParaRPr>
        </a:p>
      </dgm:t>
    </dgm:pt>
    <dgm:pt modelId="{F661BA03-A484-4336-9293-B09AFE47770F}" type="sibTrans" cxnId="{DA5D9C09-E749-4A5F-AB26-299E35FD17F4}">
      <dgm:prSet/>
      <dgm:spPr/>
      <dgm:t>
        <a:bodyPr/>
        <a:lstStyle/>
        <a:p>
          <a:endParaRPr lang="en-US" sz="1600" b="1">
            <a:latin typeface="Simplified Arabic" panose="02020603050405020304" pitchFamily="18" charset="-78"/>
            <a:cs typeface="Simplified Arabic" panose="02020603050405020304" pitchFamily="18" charset="-78"/>
          </a:endParaRPr>
        </a:p>
      </dgm:t>
    </dgm:pt>
    <dgm:pt modelId="{49E13A0F-E280-4D3F-BF51-B76939D9BA50}">
      <dgm:prSet phldrT="[Tex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رويال الصناعية التجارية</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226A3249-B953-4FE7-92AA-63CED0E4EDBC}" type="parTrans" cxnId="{B58796EA-D092-4033-BF2D-F05F9FCA388D}">
      <dgm:prSet/>
      <dgm:spPr/>
      <dgm:t>
        <a:bodyPr/>
        <a:lstStyle/>
        <a:p>
          <a:endParaRPr lang="en-US" sz="1600" b="1">
            <a:latin typeface="Simplified Arabic" panose="02020603050405020304" pitchFamily="18" charset="-78"/>
            <a:cs typeface="Simplified Arabic" panose="02020603050405020304" pitchFamily="18" charset="-78"/>
          </a:endParaRPr>
        </a:p>
      </dgm:t>
    </dgm:pt>
    <dgm:pt modelId="{E3287AAA-11A8-4619-B9DA-642BC2FAF9AD}" type="sibTrans" cxnId="{B58796EA-D092-4033-BF2D-F05F9FCA388D}">
      <dgm:prSet/>
      <dgm:spPr/>
      <dgm:t>
        <a:bodyPr/>
        <a:lstStyle/>
        <a:p>
          <a:endParaRPr lang="en-US" sz="1600" b="1">
            <a:latin typeface="Simplified Arabic" panose="02020603050405020304" pitchFamily="18" charset="-78"/>
            <a:cs typeface="Simplified Arabic" panose="02020603050405020304" pitchFamily="18" charset="-78"/>
          </a:endParaRPr>
        </a:p>
      </dgm:t>
    </dgm:pt>
    <dgm:pt modelId="{7B98C5BA-DBF5-4C6B-9ED3-42F58BA3BBD6}">
      <dgm:prSet phldrT="[Tex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زمزم للصناعات البلاستيكية</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2F3C3FC0-154B-4295-8D16-25BD4F3609C2}" type="parTrans" cxnId="{2FBEA7D5-85D0-4BEF-BF78-03C279E979AF}">
      <dgm:prSet/>
      <dgm:spPr/>
      <dgm:t>
        <a:bodyPr/>
        <a:lstStyle/>
        <a:p>
          <a:endParaRPr lang="en-US" sz="1600" b="1">
            <a:latin typeface="Simplified Arabic" panose="02020603050405020304" pitchFamily="18" charset="-78"/>
            <a:cs typeface="Simplified Arabic" panose="02020603050405020304" pitchFamily="18" charset="-78"/>
          </a:endParaRPr>
        </a:p>
      </dgm:t>
    </dgm:pt>
    <dgm:pt modelId="{BC3AB0A4-E8F9-4638-AD6A-844A7ACCE395}" type="sibTrans" cxnId="{2FBEA7D5-85D0-4BEF-BF78-03C279E979AF}">
      <dgm:prSet/>
      <dgm:spPr/>
      <dgm:t>
        <a:bodyPr/>
        <a:lstStyle/>
        <a:p>
          <a:endParaRPr lang="en-US" sz="1600" b="1">
            <a:latin typeface="Simplified Arabic" panose="02020603050405020304" pitchFamily="18" charset="-78"/>
            <a:cs typeface="Simplified Arabic" panose="02020603050405020304" pitchFamily="18" charset="-78"/>
          </a:endParaRPr>
        </a:p>
      </dgm:t>
    </dgm:pt>
    <dgm:pt modelId="{57BC3F5F-3B01-415C-9039-88053DA24708}">
      <dgm:prSet phldrT="[Tex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نيروخ لصناعة القبانات والموازين والأثاث المعدني</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71A63913-CC7A-4D94-96F8-65540FFA8942}" type="parTrans" cxnId="{0F131244-26B0-4EDA-8ABD-D2B7ED9885BE}">
      <dgm:prSet/>
      <dgm:spPr/>
      <dgm:t>
        <a:bodyPr/>
        <a:lstStyle/>
        <a:p>
          <a:endParaRPr lang="en-US" sz="1600" b="1">
            <a:latin typeface="Simplified Arabic" panose="02020603050405020304" pitchFamily="18" charset="-78"/>
            <a:cs typeface="Simplified Arabic" panose="02020603050405020304" pitchFamily="18" charset="-78"/>
          </a:endParaRPr>
        </a:p>
      </dgm:t>
    </dgm:pt>
    <dgm:pt modelId="{AD593AEE-6FC4-40E8-A4F6-28816677F97C}" type="sibTrans" cxnId="{0F131244-26B0-4EDA-8ABD-D2B7ED9885BE}">
      <dgm:prSet/>
      <dgm:spPr/>
      <dgm:t>
        <a:bodyPr/>
        <a:lstStyle/>
        <a:p>
          <a:endParaRPr lang="en-US" sz="1600" b="1">
            <a:latin typeface="Simplified Arabic" panose="02020603050405020304" pitchFamily="18" charset="-78"/>
            <a:cs typeface="Simplified Arabic" panose="02020603050405020304" pitchFamily="18" charset="-78"/>
          </a:endParaRPr>
        </a:p>
      </dgm:t>
    </dgm:pt>
    <dgm:pt modelId="{974AAF65-B316-49F0-8F49-0C545A9274CA}">
      <dgm:prSet phldrT="[Tex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أعالي البحار للتجارة الدولية</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0E745BF3-AB06-4710-83B9-E5B858BF21B8}" type="parTrans" cxnId="{F41DCDB7-2E73-431A-B61D-7390DEC8C0F4}">
      <dgm:prSet/>
      <dgm:spPr/>
      <dgm:t>
        <a:bodyPr/>
        <a:lstStyle/>
        <a:p>
          <a:endParaRPr lang="en-US" sz="1600" b="1">
            <a:latin typeface="Simplified Arabic" panose="02020603050405020304" pitchFamily="18" charset="-78"/>
            <a:cs typeface="Simplified Arabic" panose="02020603050405020304" pitchFamily="18" charset="-78"/>
          </a:endParaRPr>
        </a:p>
      </dgm:t>
    </dgm:pt>
    <dgm:pt modelId="{B18F8CD8-0487-4E71-A50A-678AC705B712}" type="sibTrans" cxnId="{F41DCDB7-2E73-431A-B61D-7390DEC8C0F4}">
      <dgm:prSet/>
      <dgm:spPr/>
      <dgm:t>
        <a:bodyPr/>
        <a:lstStyle/>
        <a:p>
          <a:endParaRPr lang="en-US" sz="1600" b="1">
            <a:latin typeface="Simplified Arabic" panose="02020603050405020304" pitchFamily="18" charset="-78"/>
            <a:cs typeface="Simplified Arabic" panose="02020603050405020304" pitchFamily="18" charset="-78"/>
          </a:endParaRPr>
        </a:p>
      </dgm:t>
    </dgm:pt>
    <dgm:pt modelId="{DB56B128-2D71-489F-92F9-A1114F6D9656}">
      <dgm:prSe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الحرباوي الصناعية التجارية</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08C73EA5-D3E9-4B0A-BA34-572DB3F18207}" type="parTrans" cxnId="{CE6451E0-6532-42AC-82D5-586520514C58}">
      <dgm:prSet/>
      <dgm:spPr/>
      <dgm:t>
        <a:bodyPr/>
        <a:lstStyle/>
        <a:p>
          <a:endParaRPr lang="en-US" sz="1600" b="1">
            <a:latin typeface="Simplified Arabic" panose="02020603050405020304" pitchFamily="18" charset="-78"/>
            <a:cs typeface="Simplified Arabic" panose="02020603050405020304" pitchFamily="18" charset="-78"/>
          </a:endParaRPr>
        </a:p>
      </dgm:t>
    </dgm:pt>
    <dgm:pt modelId="{E8759C9F-5AB2-4759-8F76-2E33652C0A0E}" type="sibTrans" cxnId="{CE6451E0-6532-42AC-82D5-586520514C58}">
      <dgm:prSet/>
      <dgm:spPr/>
      <dgm:t>
        <a:bodyPr/>
        <a:lstStyle/>
        <a:p>
          <a:endParaRPr lang="en-US" sz="1600" b="1">
            <a:latin typeface="Simplified Arabic" panose="02020603050405020304" pitchFamily="18" charset="-78"/>
            <a:cs typeface="Simplified Arabic" panose="02020603050405020304" pitchFamily="18" charset="-78"/>
          </a:endParaRPr>
        </a:p>
      </dgm:t>
    </dgm:pt>
    <dgm:pt modelId="{77FFDD2F-A8B5-4555-92E1-D6E7B9374200}">
      <dgm:prSe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الجنيدي لتصنيع الألبان</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4AB77103-9E8C-45F4-9859-ABFA37F9BB15}" type="parTrans" cxnId="{5CBF19B6-C9CF-4A49-B88B-1EDDDE1DBDC0}">
      <dgm:prSet/>
      <dgm:spPr/>
      <dgm:t>
        <a:bodyPr/>
        <a:lstStyle/>
        <a:p>
          <a:endParaRPr lang="en-US" sz="1600" b="1">
            <a:latin typeface="Simplified Arabic" panose="02020603050405020304" pitchFamily="18" charset="-78"/>
            <a:cs typeface="Simplified Arabic" panose="02020603050405020304" pitchFamily="18" charset="-78"/>
          </a:endParaRPr>
        </a:p>
      </dgm:t>
    </dgm:pt>
    <dgm:pt modelId="{B1A1DC71-18D2-452E-B6E0-508260A18B84}" type="sibTrans" cxnId="{5CBF19B6-C9CF-4A49-B88B-1EDDDE1DBDC0}">
      <dgm:prSet/>
      <dgm:spPr/>
      <dgm:t>
        <a:bodyPr/>
        <a:lstStyle/>
        <a:p>
          <a:endParaRPr lang="en-US" sz="1600" b="1">
            <a:latin typeface="Simplified Arabic" panose="02020603050405020304" pitchFamily="18" charset="-78"/>
            <a:cs typeface="Simplified Arabic" panose="02020603050405020304" pitchFamily="18" charset="-78"/>
          </a:endParaRPr>
        </a:p>
      </dgm:t>
    </dgm:pt>
    <dgm:pt modelId="{E2EB506C-0033-4E73-B03F-3FCDFFF7A935}">
      <dgm:prSe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نيو توسيتي لصناعة وتجارة الأحذية</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2585776B-D282-40E2-893C-0D485CD94D43}" type="parTrans" cxnId="{9DA43374-BD0A-446A-8603-B690EC10F56F}">
      <dgm:prSet/>
      <dgm:spPr/>
      <dgm:t>
        <a:bodyPr/>
        <a:lstStyle/>
        <a:p>
          <a:endParaRPr lang="en-US" sz="1600" b="1">
            <a:latin typeface="Simplified Arabic" panose="02020603050405020304" pitchFamily="18" charset="-78"/>
            <a:cs typeface="Simplified Arabic" panose="02020603050405020304" pitchFamily="18" charset="-78"/>
          </a:endParaRPr>
        </a:p>
      </dgm:t>
    </dgm:pt>
    <dgm:pt modelId="{204F29B4-EF20-4364-A283-5E946544266B}" type="sibTrans" cxnId="{9DA43374-BD0A-446A-8603-B690EC10F56F}">
      <dgm:prSet/>
      <dgm:spPr/>
      <dgm:t>
        <a:bodyPr/>
        <a:lstStyle/>
        <a:p>
          <a:endParaRPr lang="en-US" sz="1600" b="1">
            <a:latin typeface="Simplified Arabic" panose="02020603050405020304" pitchFamily="18" charset="-78"/>
            <a:cs typeface="Simplified Arabic" panose="02020603050405020304" pitchFamily="18" charset="-78"/>
          </a:endParaRPr>
        </a:p>
      </dgm:t>
    </dgm:pt>
    <dgm:pt modelId="{55CE5645-E04F-4481-BD92-0FD9500784FF}">
      <dgm:prSe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القصراوي للمواد الغذائية</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3F2F3B76-BB8C-45B0-8764-7F2E16934AB9}" type="parTrans" cxnId="{B798BA0C-E4D4-4D35-A16B-F3BA98959B84}">
      <dgm:prSet/>
      <dgm:spPr/>
      <dgm:t>
        <a:bodyPr/>
        <a:lstStyle/>
        <a:p>
          <a:endParaRPr lang="en-US" sz="1600" b="1">
            <a:latin typeface="Simplified Arabic" panose="02020603050405020304" pitchFamily="18" charset="-78"/>
            <a:cs typeface="Simplified Arabic" panose="02020603050405020304" pitchFamily="18" charset="-78"/>
          </a:endParaRPr>
        </a:p>
      </dgm:t>
    </dgm:pt>
    <dgm:pt modelId="{CA1BB6F1-F158-48E6-AB49-9D95157D46AE}" type="sibTrans" cxnId="{B798BA0C-E4D4-4D35-A16B-F3BA98959B84}">
      <dgm:prSet/>
      <dgm:spPr/>
      <dgm:t>
        <a:bodyPr/>
        <a:lstStyle/>
        <a:p>
          <a:endParaRPr lang="en-US" sz="1600" b="1">
            <a:latin typeface="Simplified Arabic" panose="02020603050405020304" pitchFamily="18" charset="-78"/>
            <a:cs typeface="Simplified Arabic" panose="02020603050405020304" pitchFamily="18" charset="-78"/>
          </a:endParaRPr>
        </a:p>
      </dgm:t>
    </dgm:pt>
    <dgm:pt modelId="{F47A5CDD-4BB7-45AE-9DA5-3BB291A77483}">
      <dgm:prSet custT="1"/>
      <dgm:spPr>
        <a:solidFill>
          <a:schemeClr val="tx2">
            <a:lumMod val="20000"/>
            <a:lumOff val="80000"/>
          </a:schemeClr>
        </a:solidFill>
        <a:ln>
          <a:solidFill>
            <a:schemeClr val="tx2">
              <a:lumMod val="60000"/>
              <a:lumOff val="40000"/>
            </a:schemeClr>
          </a:solidFill>
        </a:ln>
      </dgm:spPr>
      <dgm:t>
        <a:bodyPr/>
        <a:lstStyle/>
        <a:p>
          <a:r>
            <a:rPr lang="ar-SA" sz="1600" b="1" dirty="0" smtClean="0">
              <a:solidFill>
                <a:schemeClr val="tx1"/>
              </a:solidFill>
              <a:latin typeface="Simplified Arabic" panose="02020603050405020304" pitchFamily="18" charset="-78"/>
              <a:cs typeface="Simplified Arabic" panose="02020603050405020304" pitchFamily="18" charset="-78"/>
            </a:rPr>
            <a:t>شركة المصنوعات الورقية</a:t>
          </a:r>
          <a:endParaRPr lang="en-US" sz="1600" b="1" dirty="0">
            <a:solidFill>
              <a:schemeClr val="tx1"/>
            </a:solidFill>
            <a:latin typeface="Simplified Arabic" panose="02020603050405020304" pitchFamily="18" charset="-78"/>
            <a:cs typeface="Simplified Arabic" panose="02020603050405020304" pitchFamily="18" charset="-78"/>
          </a:endParaRPr>
        </a:p>
      </dgm:t>
    </dgm:pt>
    <dgm:pt modelId="{4737C6A1-1B06-417A-9FCD-649AB76D70D0}" type="parTrans" cxnId="{0E41274B-7EB3-4CEE-9553-7D46FCE65B70}">
      <dgm:prSet/>
      <dgm:spPr/>
      <dgm:t>
        <a:bodyPr/>
        <a:lstStyle/>
        <a:p>
          <a:endParaRPr lang="en-US" sz="1600" b="1">
            <a:latin typeface="Simplified Arabic" panose="02020603050405020304" pitchFamily="18" charset="-78"/>
            <a:cs typeface="Simplified Arabic" panose="02020603050405020304" pitchFamily="18" charset="-78"/>
          </a:endParaRPr>
        </a:p>
      </dgm:t>
    </dgm:pt>
    <dgm:pt modelId="{5F3C454C-60C2-449D-9AAC-18AD22507FB4}" type="sibTrans" cxnId="{0E41274B-7EB3-4CEE-9553-7D46FCE65B70}">
      <dgm:prSet/>
      <dgm:spPr/>
      <dgm:t>
        <a:bodyPr/>
        <a:lstStyle/>
        <a:p>
          <a:endParaRPr lang="en-US" sz="1600" b="1">
            <a:latin typeface="Simplified Arabic" panose="02020603050405020304" pitchFamily="18" charset="-78"/>
            <a:cs typeface="Simplified Arabic" panose="02020603050405020304" pitchFamily="18" charset="-78"/>
          </a:endParaRPr>
        </a:p>
      </dgm:t>
    </dgm:pt>
    <dgm:pt modelId="{7A537413-FC27-4E57-AC35-B4EB9CB034B7}" type="pres">
      <dgm:prSet presAssocID="{7CC4357F-86A0-4B54-89FB-47036FD6EF22}" presName="diagram" presStyleCnt="0">
        <dgm:presLayoutVars>
          <dgm:dir/>
          <dgm:resizeHandles val="exact"/>
        </dgm:presLayoutVars>
      </dgm:prSet>
      <dgm:spPr/>
      <dgm:t>
        <a:bodyPr/>
        <a:lstStyle/>
        <a:p>
          <a:pPr rtl="1"/>
          <a:endParaRPr lang="ar-JO"/>
        </a:p>
      </dgm:t>
    </dgm:pt>
    <dgm:pt modelId="{2D5ADE96-F994-49BD-A827-812E5AA53643}" type="pres">
      <dgm:prSet presAssocID="{171160BA-AEBB-4C7E-80D3-0A8D03EE66D4}" presName="node" presStyleLbl="node1" presStyleIdx="0" presStyleCnt="10">
        <dgm:presLayoutVars>
          <dgm:bulletEnabled val="1"/>
        </dgm:presLayoutVars>
      </dgm:prSet>
      <dgm:spPr>
        <a:prstGeom prst="roundRect">
          <a:avLst/>
        </a:prstGeom>
      </dgm:spPr>
      <dgm:t>
        <a:bodyPr/>
        <a:lstStyle/>
        <a:p>
          <a:endParaRPr lang="en-US"/>
        </a:p>
      </dgm:t>
    </dgm:pt>
    <dgm:pt modelId="{85C2759B-14BB-4BC4-9B45-99D5A8443E3A}" type="pres">
      <dgm:prSet presAssocID="{F661BA03-A484-4336-9293-B09AFE47770F}" presName="sibTrans" presStyleCnt="0"/>
      <dgm:spPr/>
    </dgm:pt>
    <dgm:pt modelId="{EEA815BA-8381-412F-8173-8C7DB554DC6D}" type="pres">
      <dgm:prSet presAssocID="{77FFDD2F-A8B5-4555-92E1-D6E7B9374200}" presName="node" presStyleLbl="node1" presStyleIdx="1" presStyleCnt="10">
        <dgm:presLayoutVars>
          <dgm:bulletEnabled val="1"/>
        </dgm:presLayoutVars>
      </dgm:prSet>
      <dgm:spPr>
        <a:prstGeom prst="roundRect">
          <a:avLst/>
        </a:prstGeom>
      </dgm:spPr>
      <dgm:t>
        <a:bodyPr/>
        <a:lstStyle/>
        <a:p>
          <a:endParaRPr lang="en-US"/>
        </a:p>
      </dgm:t>
    </dgm:pt>
    <dgm:pt modelId="{1B502C67-DAC1-4293-81F4-CFFFE6072CBE}" type="pres">
      <dgm:prSet presAssocID="{B1A1DC71-18D2-452E-B6E0-508260A18B84}" presName="sibTrans" presStyleCnt="0"/>
      <dgm:spPr/>
    </dgm:pt>
    <dgm:pt modelId="{FEBE55BC-F655-41B9-9F9A-1BDE18195D5E}" type="pres">
      <dgm:prSet presAssocID="{49E13A0F-E280-4D3F-BF51-B76939D9BA50}" presName="node" presStyleLbl="node1" presStyleIdx="2" presStyleCnt="10">
        <dgm:presLayoutVars>
          <dgm:bulletEnabled val="1"/>
        </dgm:presLayoutVars>
      </dgm:prSet>
      <dgm:spPr>
        <a:prstGeom prst="roundRect">
          <a:avLst/>
        </a:prstGeom>
      </dgm:spPr>
      <dgm:t>
        <a:bodyPr/>
        <a:lstStyle/>
        <a:p>
          <a:pPr rtl="1"/>
          <a:endParaRPr lang="ar-JO"/>
        </a:p>
      </dgm:t>
    </dgm:pt>
    <dgm:pt modelId="{009F49A7-031B-4B28-995F-4C286A06F0E9}" type="pres">
      <dgm:prSet presAssocID="{E3287AAA-11A8-4619-B9DA-642BC2FAF9AD}" presName="sibTrans" presStyleCnt="0"/>
      <dgm:spPr/>
    </dgm:pt>
    <dgm:pt modelId="{B130AF64-ECE0-4BE9-AF19-2B09D4BC47D4}" type="pres">
      <dgm:prSet presAssocID="{7B98C5BA-DBF5-4C6B-9ED3-42F58BA3BBD6}" presName="node" presStyleLbl="node1" presStyleIdx="3" presStyleCnt="10">
        <dgm:presLayoutVars>
          <dgm:bulletEnabled val="1"/>
        </dgm:presLayoutVars>
      </dgm:prSet>
      <dgm:spPr>
        <a:prstGeom prst="roundRect">
          <a:avLst/>
        </a:prstGeom>
      </dgm:spPr>
      <dgm:t>
        <a:bodyPr/>
        <a:lstStyle/>
        <a:p>
          <a:pPr rtl="1"/>
          <a:endParaRPr lang="ar-JO"/>
        </a:p>
      </dgm:t>
    </dgm:pt>
    <dgm:pt modelId="{CBA365FD-88DB-4FAD-BB65-B30A17DFFFCF}" type="pres">
      <dgm:prSet presAssocID="{BC3AB0A4-E8F9-4638-AD6A-844A7ACCE395}" presName="sibTrans" presStyleCnt="0"/>
      <dgm:spPr/>
    </dgm:pt>
    <dgm:pt modelId="{980FD117-2A75-4329-9738-2DB1A12A2D22}" type="pres">
      <dgm:prSet presAssocID="{57BC3F5F-3B01-415C-9039-88053DA24708}" presName="node" presStyleLbl="node1" presStyleIdx="4" presStyleCnt="10">
        <dgm:presLayoutVars>
          <dgm:bulletEnabled val="1"/>
        </dgm:presLayoutVars>
      </dgm:prSet>
      <dgm:spPr>
        <a:prstGeom prst="roundRect">
          <a:avLst/>
        </a:prstGeom>
      </dgm:spPr>
      <dgm:t>
        <a:bodyPr/>
        <a:lstStyle/>
        <a:p>
          <a:endParaRPr lang="en-US"/>
        </a:p>
      </dgm:t>
    </dgm:pt>
    <dgm:pt modelId="{F3DB29FB-CECC-40F8-8BD3-1A856C8E152F}" type="pres">
      <dgm:prSet presAssocID="{AD593AEE-6FC4-40E8-A4F6-28816677F97C}" presName="sibTrans" presStyleCnt="0"/>
      <dgm:spPr/>
    </dgm:pt>
    <dgm:pt modelId="{C7025BBB-762F-45FF-BF10-E2080D613A48}" type="pres">
      <dgm:prSet presAssocID="{DB56B128-2D71-489F-92F9-A1114F6D9656}" presName="node" presStyleLbl="node1" presStyleIdx="5" presStyleCnt="10">
        <dgm:presLayoutVars>
          <dgm:bulletEnabled val="1"/>
        </dgm:presLayoutVars>
      </dgm:prSet>
      <dgm:spPr>
        <a:prstGeom prst="roundRect">
          <a:avLst/>
        </a:prstGeom>
      </dgm:spPr>
      <dgm:t>
        <a:bodyPr/>
        <a:lstStyle/>
        <a:p>
          <a:pPr rtl="1"/>
          <a:endParaRPr lang="ar-JO"/>
        </a:p>
      </dgm:t>
    </dgm:pt>
    <dgm:pt modelId="{E68473D4-C8F6-41C2-AD77-4529509C41B7}" type="pres">
      <dgm:prSet presAssocID="{E8759C9F-5AB2-4759-8F76-2E33652C0A0E}" presName="sibTrans" presStyleCnt="0"/>
      <dgm:spPr/>
    </dgm:pt>
    <dgm:pt modelId="{1218D409-724E-451F-BD21-98F5F0A2907F}" type="pres">
      <dgm:prSet presAssocID="{974AAF65-B316-49F0-8F49-0C545A9274CA}" presName="node" presStyleLbl="node1" presStyleIdx="6" presStyleCnt="10">
        <dgm:presLayoutVars>
          <dgm:bulletEnabled val="1"/>
        </dgm:presLayoutVars>
      </dgm:prSet>
      <dgm:spPr>
        <a:prstGeom prst="roundRect">
          <a:avLst/>
        </a:prstGeom>
      </dgm:spPr>
      <dgm:t>
        <a:bodyPr/>
        <a:lstStyle/>
        <a:p>
          <a:endParaRPr lang="en-US"/>
        </a:p>
      </dgm:t>
    </dgm:pt>
    <dgm:pt modelId="{64F34B53-4EE8-4B03-94CD-0A2F733D26B7}" type="pres">
      <dgm:prSet presAssocID="{B18F8CD8-0487-4E71-A50A-678AC705B712}" presName="sibTrans" presStyleCnt="0"/>
      <dgm:spPr/>
    </dgm:pt>
    <dgm:pt modelId="{8EB06230-F8FE-4DE8-8FE0-188CFCE8805B}" type="pres">
      <dgm:prSet presAssocID="{55CE5645-E04F-4481-BD92-0FD9500784FF}" presName="node" presStyleLbl="node1" presStyleIdx="7" presStyleCnt="10">
        <dgm:presLayoutVars>
          <dgm:bulletEnabled val="1"/>
        </dgm:presLayoutVars>
      </dgm:prSet>
      <dgm:spPr>
        <a:prstGeom prst="roundRect">
          <a:avLst/>
        </a:prstGeom>
      </dgm:spPr>
      <dgm:t>
        <a:bodyPr/>
        <a:lstStyle/>
        <a:p>
          <a:pPr rtl="1"/>
          <a:endParaRPr lang="ar-JO"/>
        </a:p>
      </dgm:t>
    </dgm:pt>
    <dgm:pt modelId="{19F41AEE-D97B-4EB4-8C23-57D12C4D9BE1}" type="pres">
      <dgm:prSet presAssocID="{CA1BB6F1-F158-48E6-AB49-9D95157D46AE}" presName="sibTrans" presStyleCnt="0"/>
      <dgm:spPr/>
    </dgm:pt>
    <dgm:pt modelId="{79035566-CBB0-4AEE-9E05-B4751C7562A0}" type="pres">
      <dgm:prSet presAssocID="{F47A5CDD-4BB7-45AE-9DA5-3BB291A77483}" presName="node" presStyleLbl="node1" presStyleIdx="8" presStyleCnt="10">
        <dgm:presLayoutVars>
          <dgm:bulletEnabled val="1"/>
        </dgm:presLayoutVars>
      </dgm:prSet>
      <dgm:spPr>
        <a:prstGeom prst="roundRect">
          <a:avLst/>
        </a:prstGeom>
      </dgm:spPr>
      <dgm:t>
        <a:bodyPr/>
        <a:lstStyle/>
        <a:p>
          <a:pPr rtl="1"/>
          <a:endParaRPr lang="ar-JO"/>
        </a:p>
      </dgm:t>
    </dgm:pt>
    <dgm:pt modelId="{3D45BB4E-B4F5-4ED9-8123-AFBAA2791BE1}" type="pres">
      <dgm:prSet presAssocID="{5F3C454C-60C2-449D-9AAC-18AD22507FB4}" presName="sibTrans" presStyleCnt="0"/>
      <dgm:spPr/>
    </dgm:pt>
    <dgm:pt modelId="{45DA2936-C03B-4DE8-820C-E87E5BBE2CA3}" type="pres">
      <dgm:prSet presAssocID="{E2EB506C-0033-4E73-B03F-3FCDFFF7A935}" presName="node" presStyleLbl="node1" presStyleIdx="9" presStyleCnt="10">
        <dgm:presLayoutVars>
          <dgm:bulletEnabled val="1"/>
        </dgm:presLayoutVars>
      </dgm:prSet>
      <dgm:spPr>
        <a:prstGeom prst="roundRect">
          <a:avLst/>
        </a:prstGeom>
      </dgm:spPr>
      <dgm:t>
        <a:bodyPr/>
        <a:lstStyle/>
        <a:p>
          <a:pPr rtl="1"/>
          <a:endParaRPr lang="ar-JO"/>
        </a:p>
      </dgm:t>
    </dgm:pt>
  </dgm:ptLst>
  <dgm:cxnLst>
    <dgm:cxn modelId="{A3680995-F54C-4C7B-8A77-3083C63C2F8F}" type="presOf" srcId="{49E13A0F-E280-4D3F-BF51-B76939D9BA50}" destId="{FEBE55BC-F655-41B9-9F9A-1BDE18195D5E}" srcOrd="0" destOrd="0" presId="urn:microsoft.com/office/officeart/2005/8/layout/default#1"/>
    <dgm:cxn modelId="{769A49C0-321B-4D9A-8EAE-A34133451921}" type="presOf" srcId="{57BC3F5F-3B01-415C-9039-88053DA24708}" destId="{980FD117-2A75-4329-9738-2DB1A12A2D22}" srcOrd="0" destOrd="0" presId="urn:microsoft.com/office/officeart/2005/8/layout/default#1"/>
    <dgm:cxn modelId="{DA5D9C09-E749-4A5F-AB26-299E35FD17F4}" srcId="{7CC4357F-86A0-4B54-89FB-47036FD6EF22}" destId="{171160BA-AEBB-4C7E-80D3-0A8D03EE66D4}" srcOrd="0" destOrd="0" parTransId="{A2651706-535E-447B-A4C9-526885D30BA4}" sibTransId="{F661BA03-A484-4336-9293-B09AFE47770F}"/>
    <dgm:cxn modelId="{B58796EA-D092-4033-BF2D-F05F9FCA388D}" srcId="{7CC4357F-86A0-4B54-89FB-47036FD6EF22}" destId="{49E13A0F-E280-4D3F-BF51-B76939D9BA50}" srcOrd="2" destOrd="0" parTransId="{226A3249-B953-4FE7-92AA-63CED0E4EDBC}" sibTransId="{E3287AAA-11A8-4619-B9DA-642BC2FAF9AD}"/>
    <dgm:cxn modelId="{0F131244-26B0-4EDA-8ABD-D2B7ED9885BE}" srcId="{7CC4357F-86A0-4B54-89FB-47036FD6EF22}" destId="{57BC3F5F-3B01-415C-9039-88053DA24708}" srcOrd="4" destOrd="0" parTransId="{71A63913-CC7A-4D94-96F8-65540FFA8942}" sibTransId="{AD593AEE-6FC4-40E8-A4F6-28816677F97C}"/>
    <dgm:cxn modelId="{5CBF19B6-C9CF-4A49-B88B-1EDDDE1DBDC0}" srcId="{7CC4357F-86A0-4B54-89FB-47036FD6EF22}" destId="{77FFDD2F-A8B5-4555-92E1-D6E7B9374200}" srcOrd="1" destOrd="0" parTransId="{4AB77103-9E8C-45F4-9859-ABFA37F9BB15}" sibTransId="{B1A1DC71-18D2-452E-B6E0-508260A18B84}"/>
    <dgm:cxn modelId="{0E41274B-7EB3-4CEE-9553-7D46FCE65B70}" srcId="{7CC4357F-86A0-4B54-89FB-47036FD6EF22}" destId="{F47A5CDD-4BB7-45AE-9DA5-3BB291A77483}" srcOrd="8" destOrd="0" parTransId="{4737C6A1-1B06-417A-9FCD-649AB76D70D0}" sibTransId="{5F3C454C-60C2-449D-9AAC-18AD22507FB4}"/>
    <dgm:cxn modelId="{C46E0EAC-3E06-4D74-AE5D-C34CDED3219D}" type="presOf" srcId="{171160BA-AEBB-4C7E-80D3-0A8D03EE66D4}" destId="{2D5ADE96-F994-49BD-A827-812E5AA53643}" srcOrd="0" destOrd="0" presId="urn:microsoft.com/office/officeart/2005/8/layout/default#1"/>
    <dgm:cxn modelId="{F41DCDB7-2E73-431A-B61D-7390DEC8C0F4}" srcId="{7CC4357F-86A0-4B54-89FB-47036FD6EF22}" destId="{974AAF65-B316-49F0-8F49-0C545A9274CA}" srcOrd="6" destOrd="0" parTransId="{0E745BF3-AB06-4710-83B9-E5B858BF21B8}" sibTransId="{B18F8CD8-0487-4E71-A50A-678AC705B712}"/>
    <dgm:cxn modelId="{076B6F46-72F5-4163-BF91-F08A701F0323}" type="presOf" srcId="{E2EB506C-0033-4E73-B03F-3FCDFFF7A935}" destId="{45DA2936-C03B-4DE8-820C-E87E5BBE2CA3}" srcOrd="0" destOrd="0" presId="urn:microsoft.com/office/officeart/2005/8/layout/default#1"/>
    <dgm:cxn modelId="{69830C55-1B46-4BDD-A441-AB8532A2A417}" type="presOf" srcId="{974AAF65-B316-49F0-8F49-0C545A9274CA}" destId="{1218D409-724E-451F-BD21-98F5F0A2907F}" srcOrd="0" destOrd="0" presId="urn:microsoft.com/office/officeart/2005/8/layout/default#1"/>
    <dgm:cxn modelId="{CE6451E0-6532-42AC-82D5-586520514C58}" srcId="{7CC4357F-86A0-4B54-89FB-47036FD6EF22}" destId="{DB56B128-2D71-489F-92F9-A1114F6D9656}" srcOrd="5" destOrd="0" parTransId="{08C73EA5-D3E9-4B0A-BA34-572DB3F18207}" sibTransId="{E8759C9F-5AB2-4759-8F76-2E33652C0A0E}"/>
    <dgm:cxn modelId="{9DA43374-BD0A-446A-8603-B690EC10F56F}" srcId="{7CC4357F-86A0-4B54-89FB-47036FD6EF22}" destId="{E2EB506C-0033-4E73-B03F-3FCDFFF7A935}" srcOrd="9" destOrd="0" parTransId="{2585776B-D282-40E2-893C-0D485CD94D43}" sibTransId="{204F29B4-EF20-4364-A283-5E946544266B}"/>
    <dgm:cxn modelId="{25375749-E3F7-482E-953A-32EB3EF54B64}" type="presOf" srcId="{77FFDD2F-A8B5-4555-92E1-D6E7B9374200}" destId="{EEA815BA-8381-412F-8173-8C7DB554DC6D}" srcOrd="0" destOrd="0" presId="urn:microsoft.com/office/officeart/2005/8/layout/default#1"/>
    <dgm:cxn modelId="{7DD95CD2-EFE5-424D-BACA-70CD0F4A1A98}" type="presOf" srcId="{7B98C5BA-DBF5-4C6B-9ED3-42F58BA3BBD6}" destId="{B130AF64-ECE0-4BE9-AF19-2B09D4BC47D4}" srcOrd="0" destOrd="0" presId="urn:microsoft.com/office/officeart/2005/8/layout/default#1"/>
    <dgm:cxn modelId="{17EEA21B-1607-4F32-A603-F6F3483D9FD0}" type="presOf" srcId="{55CE5645-E04F-4481-BD92-0FD9500784FF}" destId="{8EB06230-F8FE-4DE8-8FE0-188CFCE8805B}" srcOrd="0" destOrd="0" presId="urn:microsoft.com/office/officeart/2005/8/layout/default#1"/>
    <dgm:cxn modelId="{2FBEA7D5-85D0-4BEF-BF78-03C279E979AF}" srcId="{7CC4357F-86A0-4B54-89FB-47036FD6EF22}" destId="{7B98C5BA-DBF5-4C6B-9ED3-42F58BA3BBD6}" srcOrd="3" destOrd="0" parTransId="{2F3C3FC0-154B-4295-8D16-25BD4F3609C2}" sibTransId="{BC3AB0A4-E8F9-4638-AD6A-844A7ACCE395}"/>
    <dgm:cxn modelId="{8C941B67-FF4B-4E3B-955C-F44E4C73994A}" type="presOf" srcId="{7CC4357F-86A0-4B54-89FB-47036FD6EF22}" destId="{7A537413-FC27-4E57-AC35-B4EB9CB034B7}" srcOrd="0" destOrd="0" presId="urn:microsoft.com/office/officeart/2005/8/layout/default#1"/>
    <dgm:cxn modelId="{B798BA0C-E4D4-4D35-A16B-F3BA98959B84}" srcId="{7CC4357F-86A0-4B54-89FB-47036FD6EF22}" destId="{55CE5645-E04F-4481-BD92-0FD9500784FF}" srcOrd="7" destOrd="0" parTransId="{3F2F3B76-BB8C-45B0-8764-7F2E16934AB9}" sibTransId="{CA1BB6F1-F158-48E6-AB49-9D95157D46AE}"/>
    <dgm:cxn modelId="{762EEAE4-66F8-42DB-AB25-FD5665E15E6C}" type="presOf" srcId="{F47A5CDD-4BB7-45AE-9DA5-3BB291A77483}" destId="{79035566-CBB0-4AEE-9E05-B4751C7562A0}" srcOrd="0" destOrd="0" presId="urn:microsoft.com/office/officeart/2005/8/layout/default#1"/>
    <dgm:cxn modelId="{D92E737A-596D-457E-A36E-60581C906A30}" type="presOf" srcId="{DB56B128-2D71-489F-92F9-A1114F6D9656}" destId="{C7025BBB-762F-45FF-BF10-E2080D613A48}" srcOrd="0" destOrd="0" presId="urn:microsoft.com/office/officeart/2005/8/layout/default#1"/>
    <dgm:cxn modelId="{D8B391FE-5C33-4C64-890D-6AD41B1CC0EA}" type="presParOf" srcId="{7A537413-FC27-4E57-AC35-B4EB9CB034B7}" destId="{2D5ADE96-F994-49BD-A827-812E5AA53643}" srcOrd="0" destOrd="0" presId="urn:microsoft.com/office/officeart/2005/8/layout/default#1"/>
    <dgm:cxn modelId="{70A72162-BB6E-4B4D-B578-E1239A26EF85}" type="presParOf" srcId="{7A537413-FC27-4E57-AC35-B4EB9CB034B7}" destId="{85C2759B-14BB-4BC4-9B45-99D5A8443E3A}" srcOrd="1" destOrd="0" presId="urn:microsoft.com/office/officeart/2005/8/layout/default#1"/>
    <dgm:cxn modelId="{626E1F0C-A14B-4494-98CE-8402C898859A}" type="presParOf" srcId="{7A537413-FC27-4E57-AC35-B4EB9CB034B7}" destId="{EEA815BA-8381-412F-8173-8C7DB554DC6D}" srcOrd="2" destOrd="0" presId="urn:microsoft.com/office/officeart/2005/8/layout/default#1"/>
    <dgm:cxn modelId="{0D13D2E0-BF99-4928-B785-B229180ED214}" type="presParOf" srcId="{7A537413-FC27-4E57-AC35-B4EB9CB034B7}" destId="{1B502C67-DAC1-4293-81F4-CFFFE6072CBE}" srcOrd="3" destOrd="0" presId="urn:microsoft.com/office/officeart/2005/8/layout/default#1"/>
    <dgm:cxn modelId="{09BAEA16-D8AF-40F6-A32B-20B982259759}" type="presParOf" srcId="{7A537413-FC27-4E57-AC35-B4EB9CB034B7}" destId="{FEBE55BC-F655-41B9-9F9A-1BDE18195D5E}" srcOrd="4" destOrd="0" presId="urn:microsoft.com/office/officeart/2005/8/layout/default#1"/>
    <dgm:cxn modelId="{E07C3934-E360-436B-8E77-847833CA9DC8}" type="presParOf" srcId="{7A537413-FC27-4E57-AC35-B4EB9CB034B7}" destId="{009F49A7-031B-4B28-995F-4C286A06F0E9}" srcOrd="5" destOrd="0" presId="urn:microsoft.com/office/officeart/2005/8/layout/default#1"/>
    <dgm:cxn modelId="{C1A7258A-FCFB-4672-88D4-3ED3B010B4C3}" type="presParOf" srcId="{7A537413-FC27-4E57-AC35-B4EB9CB034B7}" destId="{B130AF64-ECE0-4BE9-AF19-2B09D4BC47D4}" srcOrd="6" destOrd="0" presId="urn:microsoft.com/office/officeart/2005/8/layout/default#1"/>
    <dgm:cxn modelId="{31BC2F82-D73F-429F-8E96-9391985BB718}" type="presParOf" srcId="{7A537413-FC27-4E57-AC35-B4EB9CB034B7}" destId="{CBA365FD-88DB-4FAD-BB65-B30A17DFFFCF}" srcOrd="7" destOrd="0" presId="urn:microsoft.com/office/officeart/2005/8/layout/default#1"/>
    <dgm:cxn modelId="{7DBACA47-FAD6-4D2F-A0FC-D3B7A74A5627}" type="presParOf" srcId="{7A537413-FC27-4E57-AC35-B4EB9CB034B7}" destId="{980FD117-2A75-4329-9738-2DB1A12A2D22}" srcOrd="8" destOrd="0" presId="urn:microsoft.com/office/officeart/2005/8/layout/default#1"/>
    <dgm:cxn modelId="{21FEC562-06EE-43F3-B4AD-D4F6D1AA3FD8}" type="presParOf" srcId="{7A537413-FC27-4E57-AC35-B4EB9CB034B7}" destId="{F3DB29FB-CECC-40F8-8BD3-1A856C8E152F}" srcOrd="9" destOrd="0" presId="urn:microsoft.com/office/officeart/2005/8/layout/default#1"/>
    <dgm:cxn modelId="{F8EEE634-5050-402C-9627-D1797C8AA667}" type="presParOf" srcId="{7A537413-FC27-4E57-AC35-B4EB9CB034B7}" destId="{C7025BBB-762F-45FF-BF10-E2080D613A48}" srcOrd="10" destOrd="0" presId="urn:microsoft.com/office/officeart/2005/8/layout/default#1"/>
    <dgm:cxn modelId="{7E07B699-8B9A-4AA0-B777-629885EEA0B6}" type="presParOf" srcId="{7A537413-FC27-4E57-AC35-B4EB9CB034B7}" destId="{E68473D4-C8F6-41C2-AD77-4529509C41B7}" srcOrd="11" destOrd="0" presId="urn:microsoft.com/office/officeart/2005/8/layout/default#1"/>
    <dgm:cxn modelId="{9CD12C54-3EED-44E2-A022-4C6565A94DC5}" type="presParOf" srcId="{7A537413-FC27-4E57-AC35-B4EB9CB034B7}" destId="{1218D409-724E-451F-BD21-98F5F0A2907F}" srcOrd="12" destOrd="0" presId="urn:microsoft.com/office/officeart/2005/8/layout/default#1"/>
    <dgm:cxn modelId="{99CEBEDC-A5B7-4BB1-BCFA-45A06059A95F}" type="presParOf" srcId="{7A537413-FC27-4E57-AC35-B4EB9CB034B7}" destId="{64F34B53-4EE8-4B03-94CD-0A2F733D26B7}" srcOrd="13" destOrd="0" presId="urn:microsoft.com/office/officeart/2005/8/layout/default#1"/>
    <dgm:cxn modelId="{90B864F3-52C4-4B65-9206-FF00923D877A}" type="presParOf" srcId="{7A537413-FC27-4E57-AC35-B4EB9CB034B7}" destId="{8EB06230-F8FE-4DE8-8FE0-188CFCE8805B}" srcOrd="14" destOrd="0" presId="urn:microsoft.com/office/officeart/2005/8/layout/default#1"/>
    <dgm:cxn modelId="{FB5FBDC3-8369-499C-A085-D772299CC00D}" type="presParOf" srcId="{7A537413-FC27-4E57-AC35-B4EB9CB034B7}" destId="{19F41AEE-D97B-4EB4-8C23-57D12C4D9BE1}" srcOrd="15" destOrd="0" presId="urn:microsoft.com/office/officeart/2005/8/layout/default#1"/>
    <dgm:cxn modelId="{B11010CE-A949-4A93-8986-57BACC7A50A1}" type="presParOf" srcId="{7A537413-FC27-4E57-AC35-B4EB9CB034B7}" destId="{79035566-CBB0-4AEE-9E05-B4751C7562A0}" srcOrd="16" destOrd="0" presId="urn:microsoft.com/office/officeart/2005/8/layout/default#1"/>
    <dgm:cxn modelId="{23565DEA-E90F-4911-BFA2-FB2E98AE0B3B}" type="presParOf" srcId="{7A537413-FC27-4E57-AC35-B4EB9CB034B7}" destId="{3D45BB4E-B4F5-4ED9-8123-AFBAA2791BE1}" srcOrd="17" destOrd="0" presId="urn:microsoft.com/office/officeart/2005/8/layout/default#1"/>
    <dgm:cxn modelId="{677AD200-778B-4073-B5EB-727AB3B966A3}" type="presParOf" srcId="{7A537413-FC27-4E57-AC35-B4EB9CB034B7}" destId="{45DA2936-C03B-4DE8-820C-E87E5BBE2CA3}" srcOrd="1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6D2C76-62C7-4E58-A2D2-5ABFD196EB4D}" type="datetimeFigureOut">
              <a:rPr lang="en-US" smtClean="0"/>
              <a:pPr/>
              <a:t>11/18/2015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771F8D2-3924-481A-AF9E-196CFE6C172D}" type="slidenum">
              <a:rPr lang="en-US" smtClean="0"/>
              <a:pPr/>
              <a:t>‹#›</a:t>
            </a:fld>
            <a:endParaRPr lang="en-US"/>
          </a:p>
        </p:txBody>
      </p:sp>
    </p:spTree>
    <p:extLst>
      <p:ext uri="{BB962C8B-B14F-4D97-AF65-F5344CB8AC3E}">
        <p14:creationId xmlns="" xmlns:p14="http://schemas.microsoft.com/office/powerpoint/2010/main" val="83331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xfrm>
            <a:off x="1182688" y="698500"/>
            <a:ext cx="4645025" cy="3484563"/>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sz="2000">
                <a:solidFill>
                  <a:schemeClr val="tx1"/>
                </a:solidFill>
                <a:latin typeface="Arial" panose="020B0604020202020204" pitchFamily="34" charset="0"/>
                <a:cs typeface="Arial" panose="020B0604020202020204" pitchFamily="34" charset="0"/>
              </a:defRPr>
            </a:lvl1pPr>
            <a:lvl2pPr marL="742909" indent="-285734" eaLnBrk="0" hangingPunct="0">
              <a:defRPr sz="2000">
                <a:solidFill>
                  <a:schemeClr val="tx1"/>
                </a:solidFill>
                <a:latin typeface="Arial" panose="020B0604020202020204" pitchFamily="34" charset="0"/>
                <a:cs typeface="Arial" panose="020B0604020202020204" pitchFamily="34" charset="0"/>
              </a:defRPr>
            </a:lvl2pPr>
            <a:lvl3pPr marL="1142937" indent="-228587" eaLnBrk="0" hangingPunct="0">
              <a:defRPr sz="2000">
                <a:solidFill>
                  <a:schemeClr val="tx1"/>
                </a:solidFill>
                <a:latin typeface="Arial" panose="020B0604020202020204" pitchFamily="34" charset="0"/>
                <a:cs typeface="Arial" panose="020B0604020202020204" pitchFamily="34" charset="0"/>
              </a:defRPr>
            </a:lvl3pPr>
            <a:lvl4pPr marL="1600111" indent="-228587" eaLnBrk="0" hangingPunct="0">
              <a:defRPr sz="2000">
                <a:solidFill>
                  <a:schemeClr val="tx1"/>
                </a:solidFill>
                <a:latin typeface="Arial" panose="020B0604020202020204" pitchFamily="34" charset="0"/>
                <a:cs typeface="Arial" panose="020B0604020202020204" pitchFamily="34" charset="0"/>
              </a:defRPr>
            </a:lvl4pPr>
            <a:lvl5pPr marL="2057287" indent="-228587" eaLnBrk="0" hangingPunct="0">
              <a:defRPr sz="2000">
                <a:solidFill>
                  <a:schemeClr val="tx1"/>
                </a:solidFill>
                <a:latin typeface="Arial" panose="020B0604020202020204" pitchFamily="34" charset="0"/>
                <a:cs typeface="Arial" panose="020B0604020202020204" pitchFamily="34" charset="0"/>
              </a:defRPr>
            </a:lvl5pPr>
            <a:lvl6pPr marL="2514461" indent="-228587" defTabSz="1017532"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635" indent="-228587" defTabSz="1017532"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8811" indent="-228587" defTabSz="1017532"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5985" indent="-228587" defTabSz="1017532"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fld id="{290694BF-D9D4-499C-A31A-F502FD538189}" type="slidenum">
              <a:rPr lang="en-US" altLang="en-US" sz="1200">
                <a:latin typeface="Calibri" panose="020F0502020204030204" pitchFamily="34" charset="0"/>
              </a:rPr>
              <a:pPr eaLnBrk="1" hangingPunct="1"/>
              <a:t>1</a:t>
            </a:fld>
            <a:endParaRPr lang="en-US" altLang="en-US" sz="1200" dirty="0">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endParaRPr lang="en-US" dirty="0"/>
          </a:p>
        </p:txBody>
      </p:sp>
    </p:spTree>
    <p:extLst>
      <p:ext uri="{BB962C8B-B14F-4D97-AF65-F5344CB8AC3E}">
        <p14:creationId xmlns="" xmlns:p14="http://schemas.microsoft.com/office/powerpoint/2010/main" val="4275201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71F8D2-3924-481A-AF9E-196CFE6C172D}" type="slidenum">
              <a:rPr lang="en-US" smtClean="0"/>
              <a:pPr/>
              <a:t>55</a:t>
            </a:fld>
            <a:endParaRPr lang="en-US"/>
          </a:p>
        </p:txBody>
      </p:sp>
    </p:spTree>
    <p:extLst>
      <p:ext uri="{BB962C8B-B14F-4D97-AF65-F5344CB8AC3E}">
        <p14:creationId xmlns="" xmlns:p14="http://schemas.microsoft.com/office/powerpoint/2010/main" val="2831216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71F8D2-3924-481A-AF9E-196CFE6C172D}" type="slidenum">
              <a:rPr lang="en-US" smtClean="0"/>
              <a:pPr/>
              <a:t>66</a:t>
            </a:fld>
            <a:endParaRPr lang="en-US"/>
          </a:p>
        </p:txBody>
      </p:sp>
    </p:spTree>
    <p:extLst>
      <p:ext uri="{BB962C8B-B14F-4D97-AF65-F5344CB8AC3E}">
        <p14:creationId xmlns="" xmlns:p14="http://schemas.microsoft.com/office/powerpoint/2010/main" val="1365166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361862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118012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1612442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26" name="Picture 2" descr="C:\Users\USER\Dropbox\Trabajo\Trabajo Personal\Logos\fotos para informes\main.jpg"/>
          <p:cNvPicPr>
            <a:picLocks noChangeAspect="1" noChangeArrowheads="1"/>
          </p:cNvPicPr>
          <p:nvPr userDrawn="1"/>
        </p:nvPicPr>
        <p:blipFill>
          <a:blip r:embed="rId2" cstate="print"/>
          <a:srcRect/>
          <a:stretch>
            <a:fillRect/>
          </a:stretch>
        </p:blipFill>
        <p:spPr bwMode="auto">
          <a:xfrm>
            <a:off x="0" y="2"/>
            <a:ext cx="9144000" cy="2420471"/>
          </a:xfrm>
          <a:prstGeom prst="rect">
            <a:avLst/>
          </a:prstGeom>
          <a:noFill/>
        </p:spPr>
      </p:pic>
      <p:grpSp>
        <p:nvGrpSpPr>
          <p:cNvPr id="13" name="Group 18"/>
          <p:cNvGrpSpPr>
            <a:grpSpLocks/>
          </p:cNvGrpSpPr>
          <p:nvPr userDrawn="1"/>
        </p:nvGrpSpPr>
        <p:grpSpPr bwMode="auto">
          <a:xfrm>
            <a:off x="5559828" y="6185648"/>
            <a:ext cx="3168985" cy="354853"/>
            <a:chOff x="5918236" y="7010399"/>
            <a:chExt cx="3759164" cy="402166"/>
          </a:xfrm>
        </p:grpSpPr>
        <p:sp>
          <p:nvSpPr>
            <p:cNvPr id="14" name="Rectangle 13"/>
            <p:cNvSpPr/>
            <p:nvPr/>
          </p:nvSpPr>
          <p:spPr>
            <a:xfrm>
              <a:off x="5918236" y="7010399"/>
              <a:ext cx="3278232" cy="402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810373" fontAlgn="auto">
                <a:spcBef>
                  <a:spcPts val="0"/>
                </a:spcBef>
                <a:spcAft>
                  <a:spcPts val="0"/>
                </a:spcAft>
                <a:defRPr/>
              </a:pPr>
              <a:r>
                <a:rPr lang="en-US" sz="1100" b="1" i="1" dirty="0">
                  <a:solidFill>
                    <a:sysClr val="windowText" lastClr="000000"/>
                  </a:solidFill>
                  <a:latin typeface="Times New Roman" pitchFamily="18" charset="0"/>
                  <a:cs typeface="Times New Roman" pitchFamily="18" charset="0"/>
                </a:rPr>
                <a:t>Transforming </a:t>
              </a:r>
              <a:r>
                <a:rPr lang="en-US" sz="1100" b="1" i="1" dirty="0" smtClean="0">
                  <a:solidFill>
                    <a:sysClr val="windowText" lastClr="000000"/>
                  </a:solidFill>
                  <a:latin typeface="Times New Roman" pitchFamily="18" charset="0"/>
                  <a:cs typeface="Times New Roman" pitchFamily="18" charset="0"/>
                </a:rPr>
                <a:t>knowledge,</a:t>
              </a:r>
              <a:r>
                <a:rPr lang="en-US" sz="1100" b="1" i="1" baseline="0" dirty="0" smtClean="0">
                  <a:solidFill>
                    <a:sysClr val="windowText" lastClr="000000"/>
                  </a:solidFill>
                  <a:latin typeface="Times New Roman" pitchFamily="18" charset="0"/>
                  <a:cs typeface="Times New Roman" pitchFamily="18" charset="0"/>
                </a:rPr>
                <a:t>  A</a:t>
              </a:r>
              <a:r>
                <a:rPr lang="en-US" sz="1100" b="1" i="1" dirty="0" smtClean="0">
                  <a:solidFill>
                    <a:sysClr val="windowText" lastClr="000000"/>
                  </a:solidFill>
                  <a:latin typeface="Times New Roman" pitchFamily="18" charset="0"/>
                  <a:cs typeface="Times New Roman" pitchFamily="18" charset="0"/>
                </a:rPr>
                <a:t>dvancing Life</a:t>
              </a:r>
              <a:endParaRPr lang="en-US" sz="1100" b="1" i="1" dirty="0">
                <a:solidFill>
                  <a:sysClr val="windowText" lastClr="000000"/>
                </a:solidFill>
                <a:latin typeface="Times New Roman" pitchFamily="18" charset="0"/>
                <a:cs typeface="Times New Roman" pitchFamily="18" charset="0"/>
              </a:endParaRPr>
            </a:p>
          </p:txBody>
        </p:sp>
        <p:sp>
          <p:nvSpPr>
            <p:cNvPr id="15" name="Chevron 14"/>
            <p:cNvSpPr/>
            <p:nvPr/>
          </p:nvSpPr>
          <p:spPr>
            <a:xfrm>
              <a:off x="8915882" y="7010400"/>
              <a:ext cx="304876" cy="381000"/>
            </a:xfrm>
            <a:prstGeom prst="chevron">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10373" fontAlgn="auto">
                <a:spcBef>
                  <a:spcPts val="0"/>
                </a:spcBef>
                <a:spcAft>
                  <a:spcPts val="0"/>
                </a:spcAft>
                <a:defRPr/>
              </a:pPr>
              <a:endParaRPr lang="en-US" dirty="0">
                <a:solidFill>
                  <a:schemeClr val="tx1"/>
                </a:solidFill>
              </a:endParaRPr>
            </a:p>
          </p:txBody>
        </p:sp>
        <p:sp>
          <p:nvSpPr>
            <p:cNvPr id="16" name="Chevron 15"/>
            <p:cNvSpPr/>
            <p:nvPr/>
          </p:nvSpPr>
          <p:spPr>
            <a:xfrm>
              <a:off x="9144203" y="7010400"/>
              <a:ext cx="304876" cy="381000"/>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10373" fontAlgn="auto">
                <a:spcBef>
                  <a:spcPts val="0"/>
                </a:spcBef>
                <a:spcAft>
                  <a:spcPts val="0"/>
                </a:spcAft>
                <a:defRPr/>
              </a:pPr>
              <a:endParaRPr lang="en-US" dirty="0">
                <a:solidFill>
                  <a:schemeClr val="tx1"/>
                </a:solidFill>
              </a:endParaRPr>
            </a:p>
          </p:txBody>
        </p:sp>
        <p:sp>
          <p:nvSpPr>
            <p:cNvPr id="17" name="Chevron 16"/>
            <p:cNvSpPr/>
            <p:nvPr/>
          </p:nvSpPr>
          <p:spPr>
            <a:xfrm>
              <a:off x="9372524" y="7010400"/>
              <a:ext cx="304876"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10373" fontAlgn="auto">
                <a:spcBef>
                  <a:spcPts val="0"/>
                </a:spcBef>
                <a:spcAft>
                  <a:spcPts val="0"/>
                </a:spcAft>
                <a:defRPr/>
              </a:pPr>
              <a:endParaRPr lang="en-US" dirty="0">
                <a:solidFill>
                  <a:schemeClr val="tx1"/>
                </a:solidFill>
              </a:endParaRPr>
            </a:p>
          </p:txBody>
        </p:sp>
      </p:grpSp>
      <p:cxnSp>
        <p:nvCxnSpPr>
          <p:cNvPr id="9" name="Straight Connector 8"/>
          <p:cNvCxnSpPr/>
          <p:nvPr userDrawn="1"/>
        </p:nvCxnSpPr>
        <p:spPr>
          <a:xfrm>
            <a:off x="351693" y="6032500"/>
            <a:ext cx="8440615" cy="132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59333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cxnSp>
        <p:nvCxnSpPr>
          <p:cNvPr id="7" name="Straight Connector 6"/>
          <p:cNvCxnSpPr/>
          <p:nvPr userDrawn="1">
            <p:custDataLst>
              <p:tags r:id="rId1"/>
            </p:custDataLst>
          </p:nvPr>
        </p:nvCxnSpPr>
        <p:spPr>
          <a:xfrm>
            <a:off x="415193" y="6252883"/>
            <a:ext cx="8313615"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custDataLst>
              <p:tags r:id="rId2"/>
            </p:custDataLst>
          </p:nvPr>
        </p:nvCxnSpPr>
        <p:spPr>
          <a:xfrm>
            <a:off x="415193" y="1143000"/>
            <a:ext cx="8313615"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userDrawn="1"/>
        </p:nvSpPr>
        <p:spPr>
          <a:xfrm>
            <a:off x="7897205" y="6320118"/>
            <a:ext cx="831605" cy="403412"/>
          </a:xfrm>
          <a:prstGeom prst="rect">
            <a:avLst/>
          </a:prstGeom>
        </p:spPr>
        <p:txBody>
          <a:bodyPr lIns="81037" tIns="40518" rIns="81037" bIns="40518" anchor="ct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r" eaLnBrk="1" hangingPunct="1"/>
            <a:fld id="{A1C3256A-F4D9-4FFC-A7E2-B9CAEA4514B4}" type="slidenum">
              <a:rPr lang="en-US" altLang="en-US" sz="800">
                <a:solidFill>
                  <a:srgbClr val="898989"/>
                </a:solidFill>
                <a:latin typeface="Times New Roman" panose="02020603050405020304" pitchFamily="18" charset="0"/>
                <a:cs typeface="Times New Roman" panose="02020603050405020304" pitchFamily="18" charset="0"/>
              </a:rPr>
              <a:pPr algn="r" eaLnBrk="1" hangingPunct="1"/>
              <a:t>‹#›</a:t>
            </a:fld>
            <a:endParaRPr lang="en-US" altLang="en-US" sz="800" dirty="0">
              <a:solidFill>
                <a:srgbClr val="898989"/>
              </a:solidFill>
              <a:latin typeface="Times New Roman" panose="02020603050405020304" pitchFamily="18" charset="0"/>
              <a:cs typeface="Times New Roman" panose="02020603050405020304" pitchFamily="18" charset="0"/>
            </a:endParaRPr>
          </a:p>
        </p:txBody>
      </p:sp>
      <p:sp>
        <p:nvSpPr>
          <p:cNvPr id="14" name="Subtitle 2"/>
          <p:cNvSpPr>
            <a:spLocks noGrp="1"/>
          </p:cNvSpPr>
          <p:nvPr>
            <p:ph type="subTitle" idx="1"/>
          </p:nvPr>
        </p:nvSpPr>
        <p:spPr>
          <a:xfrm>
            <a:off x="2108324" y="268942"/>
            <a:ext cx="6650182" cy="806823"/>
          </a:xfrm>
          <a:prstGeom prst="rect">
            <a:avLst/>
          </a:prstGeom>
          <a:noFill/>
        </p:spPr>
        <p:txBody>
          <a:bodyPr anchor="b">
            <a:noAutofit/>
          </a:bodyPr>
          <a:lstStyle>
            <a:lvl1pPr marL="0" indent="0" algn="r" rtl="1">
              <a:buNone/>
              <a:defRPr sz="2000" i="1">
                <a:solidFill>
                  <a:schemeClr val="tx1"/>
                </a:solidFill>
                <a:latin typeface="Simplified Arabic" panose="02020603050405020304" pitchFamily="18" charset="-78"/>
                <a:cs typeface="Simplified Arabic" panose="02020603050405020304" pitchFamily="18" charset="-78"/>
              </a:defRPr>
            </a:lvl1pPr>
            <a:lvl2pPr marL="405186" indent="0" algn="ctr">
              <a:buNone/>
              <a:defRPr>
                <a:solidFill>
                  <a:schemeClr val="tx1">
                    <a:tint val="75000"/>
                  </a:schemeClr>
                </a:solidFill>
              </a:defRPr>
            </a:lvl2pPr>
            <a:lvl3pPr marL="810373" indent="0" algn="ctr">
              <a:buNone/>
              <a:defRPr>
                <a:solidFill>
                  <a:schemeClr val="tx1">
                    <a:tint val="75000"/>
                  </a:schemeClr>
                </a:solidFill>
              </a:defRPr>
            </a:lvl3pPr>
            <a:lvl4pPr marL="1215560" indent="0" algn="ctr">
              <a:buNone/>
              <a:defRPr>
                <a:solidFill>
                  <a:schemeClr val="tx1">
                    <a:tint val="75000"/>
                  </a:schemeClr>
                </a:solidFill>
              </a:defRPr>
            </a:lvl4pPr>
            <a:lvl5pPr marL="1620746" indent="0" algn="ctr">
              <a:buNone/>
              <a:defRPr>
                <a:solidFill>
                  <a:schemeClr val="tx1">
                    <a:tint val="75000"/>
                  </a:schemeClr>
                </a:solidFill>
              </a:defRPr>
            </a:lvl5pPr>
            <a:lvl6pPr marL="2025932" indent="0" algn="ctr">
              <a:buNone/>
              <a:defRPr>
                <a:solidFill>
                  <a:schemeClr val="tx1">
                    <a:tint val="75000"/>
                  </a:schemeClr>
                </a:solidFill>
              </a:defRPr>
            </a:lvl6pPr>
            <a:lvl7pPr marL="2431119" indent="0" algn="ctr">
              <a:buNone/>
              <a:defRPr>
                <a:solidFill>
                  <a:schemeClr val="tx1">
                    <a:tint val="75000"/>
                  </a:schemeClr>
                </a:solidFill>
              </a:defRPr>
            </a:lvl7pPr>
            <a:lvl8pPr marL="2836306" indent="0" algn="ctr">
              <a:buNone/>
              <a:defRPr>
                <a:solidFill>
                  <a:schemeClr val="tx1">
                    <a:tint val="75000"/>
                  </a:schemeClr>
                </a:solidFill>
              </a:defRPr>
            </a:lvl8pPr>
            <a:lvl9pPr marL="3241492" indent="0" algn="ctr">
              <a:buNone/>
              <a:defRPr>
                <a:solidFill>
                  <a:schemeClr val="tx1">
                    <a:tint val="75000"/>
                  </a:schemeClr>
                </a:solidFill>
              </a:defRPr>
            </a:lvl9pPr>
          </a:lstStyle>
          <a:p>
            <a:r>
              <a:rPr lang="en-US" dirty="0" smtClean="0"/>
              <a:t>Click to edit Master subtitle style</a:t>
            </a:r>
            <a:endParaRPr lang="en-US" dirty="0"/>
          </a:p>
        </p:txBody>
      </p:sp>
      <p:sp>
        <p:nvSpPr>
          <p:cNvPr id="15" name="Text Placeholder 2"/>
          <p:cNvSpPr>
            <a:spLocks noGrp="1"/>
          </p:cNvSpPr>
          <p:nvPr>
            <p:ph type="body" idx="13" hasCustomPrompt="1"/>
          </p:nvPr>
        </p:nvSpPr>
        <p:spPr>
          <a:xfrm>
            <a:off x="415640" y="1206502"/>
            <a:ext cx="8312728" cy="639763"/>
          </a:xfrm>
          <a:prstGeom prst="rect">
            <a:avLst/>
          </a:prstGeom>
        </p:spPr>
        <p:txBody>
          <a:bodyPr>
            <a:normAutofit/>
          </a:bodyPr>
          <a:lstStyle>
            <a:lvl1pPr marL="0" indent="0" algn="just">
              <a:buNone/>
              <a:defRPr sz="1400" b="1" i="1" baseline="0">
                <a:solidFill>
                  <a:srgbClr val="002060"/>
                </a:solidFill>
                <a:latin typeface="Times New Roman" pitchFamily="18" charset="0"/>
                <a:cs typeface="Times New Roman" pitchFamily="18" charset="0"/>
              </a:defRPr>
            </a:lvl1pPr>
            <a:lvl2pPr marL="405186" indent="0">
              <a:buNone/>
              <a:defRPr sz="1700" b="1"/>
            </a:lvl2pPr>
            <a:lvl3pPr marL="810373" indent="0">
              <a:buNone/>
              <a:defRPr sz="1600" b="1"/>
            </a:lvl3pPr>
            <a:lvl4pPr marL="1215560" indent="0">
              <a:buNone/>
              <a:defRPr sz="1400" b="1"/>
            </a:lvl4pPr>
            <a:lvl5pPr marL="1620746" indent="0">
              <a:buNone/>
              <a:defRPr sz="1400" b="1"/>
            </a:lvl5pPr>
            <a:lvl6pPr marL="2025932" indent="0">
              <a:buNone/>
              <a:defRPr sz="1400" b="1"/>
            </a:lvl6pPr>
            <a:lvl7pPr marL="2431119" indent="0">
              <a:buNone/>
              <a:defRPr sz="1400" b="1"/>
            </a:lvl7pPr>
            <a:lvl8pPr marL="2836306" indent="0">
              <a:buNone/>
              <a:defRPr sz="1400" b="1"/>
            </a:lvl8pPr>
            <a:lvl9pPr marL="3241492" indent="0">
              <a:buNone/>
              <a:defRPr sz="1400" b="1"/>
            </a:lvl9pPr>
          </a:lstStyle>
          <a:p>
            <a:r>
              <a:rPr lang="en-US" sz="1400" dirty="0" smtClean="0"/>
              <a:t>“Is there something worth mentioning? Write it here!!!”</a:t>
            </a:r>
          </a:p>
        </p:txBody>
      </p:sp>
      <p:sp>
        <p:nvSpPr>
          <p:cNvPr id="16" name="Text Placeholder 2"/>
          <p:cNvSpPr>
            <a:spLocks noGrp="1"/>
          </p:cNvSpPr>
          <p:nvPr>
            <p:ph type="body" idx="14"/>
          </p:nvPr>
        </p:nvSpPr>
        <p:spPr>
          <a:xfrm>
            <a:off x="415646" y="2032001"/>
            <a:ext cx="4017818" cy="4086413"/>
          </a:xfrm>
          <a:prstGeom prst="rect">
            <a:avLst/>
          </a:prstGeom>
        </p:spPr>
        <p:txBody>
          <a:bodyPr>
            <a:normAutofit/>
          </a:bodyPr>
          <a:lstStyle>
            <a:lvl1pPr marL="0" indent="0" algn="just">
              <a:spcBef>
                <a:spcPts val="0"/>
              </a:spcBef>
              <a:spcAft>
                <a:spcPts val="477"/>
              </a:spcAft>
              <a:buNone/>
              <a:defRPr sz="1000" b="0">
                <a:latin typeface="Times New Roman" pitchFamily="18" charset="0"/>
                <a:cs typeface="Times New Roman" pitchFamily="18" charset="0"/>
              </a:defRPr>
            </a:lvl1pPr>
            <a:lvl2pPr marL="405186" indent="0">
              <a:buNone/>
              <a:defRPr sz="1700" b="1"/>
            </a:lvl2pPr>
            <a:lvl3pPr marL="810373" indent="0">
              <a:buNone/>
              <a:defRPr sz="1600" b="1"/>
            </a:lvl3pPr>
            <a:lvl4pPr marL="1215560" indent="0">
              <a:buNone/>
              <a:defRPr sz="1400" b="1"/>
            </a:lvl4pPr>
            <a:lvl5pPr marL="1620746" indent="0">
              <a:buNone/>
              <a:defRPr sz="1400" b="1"/>
            </a:lvl5pPr>
            <a:lvl6pPr marL="2025932" indent="0">
              <a:buNone/>
              <a:defRPr sz="1400" b="1"/>
            </a:lvl6pPr>
            <a:lvl7pPr marL="2431119" indent="0">
              <a:buNone/>
              <a:defRPr sz="1400" b="1"/>
            </a:lvl7pPr>
            <a:lvl8pPr marL="2836306" indent="0">
              <a:buNone/>
              <a:defRPr sz="1400" b="1"/>
            </a:lvl8pPr>
            <a:lvl9pPr marL="3241492" indent="0">
              <a:buNone/>
              <a:defRPr sz="1400" b="1"/>
            </a:lvl9pPr>
          </a:lstStyle>
          <a:p>
            <a:pPr lvl="0"/>
            <a:r>
              <a:rPr lang="en-US" smtClean="0"/>
              <a:t>Click to edit Master text styles</a:t>
            </a:r>
          </a:p>
        </p:txBody>
      </p:sp>
      <p:sp>
        <p:nvSpPr>
          <p:cNvPr id="17" name="Text Placeholder 2"/>
          <p:cNvSpPr>
            <a:spLocks noGrp="1"/>
          </p:cNvSpPr>
          <p:nvPr>
            <p:ph type="body" idx="15"/>
          </p:nvPr>
        </p:nvSpPr>
        <p:spPr>
          <a:xfrm>
            <a:off x="4710556" y="2032001"/>
            <a:ext cx="4017818" cy="4086413"/>
          </a:xfrm>
          <a:prstGeom prst="rect">
            <a:avLst/>
          </a:prstGeom>
        </p:spPr>
        <p:txBody>
          <a:bodyPr>
            <a:normAutofit/>
          </a:bodyPr>
          <a:lstStyle>
            <a:lvl1pPr marL="0" indent="0" algn="just">
              <a:spcBef>
                <a:spcPts val="0"/>
              </a:spcBef>
              <a:spcAft>
                <a:spcPts val="477"/>
              </a:spcAft>
              <a:buNone/>
              <a:defRPr sz="1000" b="0">
                <a:latin typeface="Times New Roman" pitchFamily="18" charset="0"/>
                <a:cs typeface="Times New Roman" pitchFamily="18" charset="0"/>
              </a:defRPr>
            </a:lvl1pPr>
            <a:lvl2pPr marL="405186" indent="0">
              <a:buNone/>
              <a:defRPr sz="1700" b="1"/>
            </a:lvl2pPr>
            <a:lvl3pPr marL="810373" indent="0">
              <a:buNone/>
              <a:defRPr sz="1600" b="1"/>
            </a:lvl3pPr>
            <a:lvl4pPr marL="1215560" indent="0">
              <a:buNone/>
              <a:defRPr sz="1400" b="1"/>
            </a:lvl4pPr>
            <a:lvl5pPr marL="1620746" indent="0">
              <a:buNone/>
              <a:defRPr sz="1400" b="1"/>
            </a:lvl5pPr>
            <a:lvl6pPr marL="2025932" indent="0">
              <a:buNone/>
              <a:defRPr sz="1400" b="1"/>
            </a:lvl6pPr>
            <a:lvl7pPr marL="2431119" indent="0">
              <a:buNone/>
              <a:defRPr sz="1400" b="1"/>
            </a:lvl7pPr>
            <a:lvl8pPr marL="2836306" indent="0">
              <a:buNone/>
              <a:defRPr sz="1400" b="1"/>
            </a:lvl8pPr>
            <a:lvl9pPr marL="3241492" indent="0">
              <a:buNone/>
              <a:defRPr sz="1400" b="1"/>
            </a:lvl9pPr>
          </a:lstStyle>
          <a:p>
            <a:pPr lvl="0"/>
            <a:r>
              <a:rPr lang="en-US" smtClean="0"/>
              <a:t>Click to edit Master text styles</a:t>
            </a:r>
          </a:p>
        </p:txBody>
      </p:sp>
      <p:sp>
        <p:nvSpPr>
          <p:cNvPr id="10" name="Footer Placeholder 4"/>
          <p:cNvSpPr>
            <a:spLocks noGrp="1"/>
          </p:cNvSpPr>
          <p:nvPr>
            <p:ph type="ftr" sz="quarter" idx="16"/>
          </p:nvPr>
        </p:nvSpPr>
        <p:spPr>
          <a:xfrm>
            <a:off x="415193" y="6357940"/>
            <a:ext cx="4156808" cy="365592"/>
          </a:xfrm>
        </p:spPr>
        <p:txBody>
          <a:bodyPr/>
          <a:lstStyle>
            <a:lvl1pPr algn="l" defTabSz="810373" fontAlgn="auto">
              <a:spcBef>
                <a:spcPts val="0"/>
              </a:spcBef>
              <a:spcAft>
                <a:spcPts val="0"/>
              </a:spcAft>
              <a:defRPr sz="800">
                <a:latin typeface="Times New Roman" pitchFamily="18" charset="0"/>
                <a:cs typeface="Times New Roman" pitchFamily="18" charset="0"/>
              </a:defRPr>
            </a:lvl1pPr>
          </a:lstStyle>
          <a:p>
            <a:pPr>
              <a:defRPr/>
            </a:pPr>
            <a:r>
              <a:rPr lang="ar-SA" smtClean="0"/>
              <a:t>التقرير النهائي - شركة الجبريني لمنتجات الألبان و المواد الغذائية</a:t>
            </a:r>
            <a:endParaRPr lang="en-US" dirty="0" smtClean="0"/>
          </a:p>
        </p:txBody>
      </p:sp>
      <p:pic>
        <p:nvPicPr>
          <p:cNvPr id="12" name="Picture 6" descr="C:\Users\user\Desktop\logo.jpg"/>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l="30435" t="22223" r="6625" b="11966"/>
          <a:stretch>
            <a:fillRect/>
          </a:stretch>
        </p:blipFill>
        <p:spPr bwMode="auto">
          <a:xfrm>
            <a:off x="415193" y="183029"/>
            <a:ext cx="1661990"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36561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337789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312411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429212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130773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412155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83991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112122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91989-D42B-4992-A3FA-CB441DCDC39F}"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214151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91989-D42B-4992-A3FA-CB441DCDC39F}" type="datetimeFigureOut">
              <a:rPr lang="en-US" smtClean="0"/>
              <a:pPr/>
              <a:t>11/18/2015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8C5E3-E737-4B95-9EAD-6F20155F704C}" type="slidenum">
              <a:rPr lang="en-US" smtClean="0"/>
              <a:pPr/>
              <a:t>‹#›</a:t>
            </a:fld>
            <a:endParaRPr lang="en-US"/>
          </a:p>
        </p:txBody>
      </p:sp>
    </p:spTree>
    <p:extLst>
      <p:ext uri="{BB962C8B-B14F-4D97-AF65-F5344CB8AC3E}">
        <p14:creationId xmlns="" xmlns:p14="http://schemas.microsoft.com/office/powerpoint/2010/main" val="3144697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6462" y="2667000"/>
            <a:ext cx="7033846" cy="3111500"/>
          </a:xfrm>
          <a:prstGeom prst="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731" tIns="36366" rIns="72731" bIns="36366" rtlCol="0" anchor="ctr" anchorCtr="0"/>
          <a:lstStyle/>
          <a:p>
            <a:pPr marL="180566" algn="ctr" rtl="1">
              <a:tabLst>
                <a:tab pos="6773109" algn="l"/>
              </a:tabLst>
            </a:pPr>
            <a:r>
              <a:rPr lang="ar-SA" sz="2800" b="1" i="0" dirty="0" smtClean="0">
                <a:solidFill>
                  <a:srgbClr val="002060"/>
                </a:solidFill>
              </a:rPr>
              <a:t>نتائج تحليل </a:t>
            </a:r>
            <a:r>
              <a:rPr lang="ar-SA" sz="2800" b="1" dirty="0" smtClean="0">
                <a:solidFill>
                  <a:srgbClr val="002060"/>
                </a:solidFill>
                <a:latin typeface="Simplified Arabic" panose="02020603050405020304" pitchFamily="18" charset="-78"/>
                <a:cs typeface="Simplified Arabic" panose="02020603050405020304" pitchFamily="18" charset="-78"/>
              </a:rPr>
              <a:t>«</a:t>
            </a:r>
            <a:r>
              <a:rPr lang="ar-SA" sz="2800" b="1" i="0" dirty="0" smtClean="0">
                <a:solidFill>
                  <a:srgbClr val="002060"/>
                </a:solidFill>
              </a:rPr>
              <a:t>نموذج مقابلات مزودي الخدمات</a:t>
            </a:r>
            <a:r>
              <a:rPr lang="ar-SA" sz="2800" b="1" dirty="0" smtClean="0">
                <a:solidFill>
                  <a:srgbClr val="002060"/>
                </a:solidFill>
                <a:latin typeface="Simplified Arabic" panose="02020603050405020304" pitchFamily="18" charset="-78"/>
                <a:cs typeface="Simplified Arabic" panose="02020603050405020304" pitchFamily="18" charset="-78"/>
              </a:rPr>
              <a:t>»</a:t>
            </a:r>
            <a:endParaRPr lang="ar-SA" sz="2800" b="1" dirty="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ar-SA" sz="2500" dirty="0" smtClean="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ar-SA" sz="2500" dirty="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ar-SA" sz="2500" dirty="0" smtClean="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ar-SA" sz="2500" dirty="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en-US" sz="2500" dirty="0" smtClean="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r>
              <a:rPr lang="ar-SA" sz="2500" dirty="0" smtClean="0">
                <a:solidFill>
                  <a:srgbClr val="002060"/>
                </a:solidFill>
                <a:latin typeface="Simplified Arabic" panose="02020603050405020304" pitchFamily="18" charset="-78"/>
                <a:cs typeface="Simplified Arabic" panose="02020603050405020304" pitchFamily="18" charset="-78"/>
              </a:rPr>
              <a:t>بلدية الخليل</a:t>
            </a:r>
          </a:p>
        </p:txBody>
      </p:sp>
      <p:pic>
        <p:nvPicPr>
          <p:cNvPr id="17" name="Picture 16" descr="logo-hidpi"/>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29490" y="1333500"/>
            <a:ext cx="3571631" cy="1206500"/>
          </a:xfrm>
          <a:prstGeom prst="rect">
            <a:avLst/>
          </a:prstGeom>
          <a:noFill/>
        </p:spPr>
      </p:pic>
      <p:pic>
        <p:nvPicPr>
          <p:cNvPr id="5" name="Picture 4" descr="C:\Users\user\Desktop\vng-logo.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57200" y="6124575"/>
            <a:ext cx="1533525" cy="657225"/>
          </a:xfrm>
          <a:prstGeom prst="rect">
            <a:avLst/>
          </a:prstGeom>
          <a:noFill/>
          <a:ln>
            <a:noFill/>
          </a:ln>
        </p:spPr>
      </p:pic>
      <p:pic>
        <p:nvPicPr>
          <p:cNvPr id="7" name="Picture 12" descr="http://filmdevaluations.fr/media/logo_mdlf.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538537" y="6048375"/>
            <a:ext cx="1338263" cy="809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descr="C:\Users\user\Desktop\VNG Documents\Hebron Documents\بلدية الخليل.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736145" y="3810000"/>
            <a:ext cx="1554480" cy="1194435"/>
          </a:xfrm>
          <a:prstGeom prst="rect">
            <a:avLst/>
          </a:prstGeom>
          <a:noFill/>
          <a:ln>
            <a:noFill/>
          </a:ln>
        </p:spPr>
      </p:pic>
    </p:spTree>
    <p:extLst>
      <p:ext uri="{BB962C8B-B14F-4D97-AF65-F5344CB8AC3E}">
        <p14:creationId xmlns="" xmlns:p14="http://schemas.microsoft.com/office/powerpoint/2010/main" val="1758191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592338614"/>
              </p:ext>
            </p:extLst>
          </p:nvPr>
        </p:nvGraphicFramePr>
        <p:xfrm>
          <a:off x="228601" y="1219200"/>
          <a:ext cx="8637464" cy="5151120"/>
        </p:xfrm>
        <a:graphic>
          <a:graphicData uri="http://schemas.openxmlformats.org/drawingml/2006/table">
            <a:tbl>
              <a:tblPr firstRow="1" bandRow="1">
                <a:tableStyleId>{5C22544A-7EE6-4342-B048-85BDC9FD1C3A}</a:tableStyleId>
              </a:tblPr>
              <a:tblGrid>
                <a:gridCol w="4174906"/>
                <a:gridCol w="4462558"/>
              </a:tblGrid>
              <a:tr h="38100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الاستشارات</a:t>
                      </a:r>
                      <a:r>
                        <a:rPr lang="ar-SA" sz="1600" b="1" baseline="0" dirty="0" smtClean="0">
                          <a:solidFill>
                            <a:schemeClr val="tx1"/>
                          </a:solidFill>
                          <a:latin typeface="Simplified Arabic" panose="02020603050405020304" pitchFamily="18" charset="-78"/>
                          <a:cs typeface="Simplified Arabic" panose="02020603050405020304" pitchFamily="18" charset="-78"/>
                        </a:rPr>
                        <a:t> والمعلومات</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المستقبلية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تتطلع المؤسسة لتقديمها</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389120">
                <a:tc>
                  <a:txBody>
                    <a:bodyPr/>
                    <a:lstStyle/>
                    <a:p>
                      <a:pPr marL="342900" indent="-342900" algn="just" rtl="1">
                        <a:spcBef>
                          <a:spcPts val="12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تقديم مشاريع تطويرية مع المانحين.</a:t>
                      </a:r>
                    </a:p>
                    <a:p>
                      <a:pPr marL="342900" indent="-342900" algn="just" rtl="1">
                        <a:spcBef>
                          <a:spcPts val="12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إقامة مبنى أرض معارض وقاعة مؤتمرات.</a:t>
                      </a:r>
                    </a:p>
                    <a:p>
                      <a:pPr marL="342900" indent="-342900" algn="just" rtl="1">
                        <a:spcBef>
                          <a:spcPts val="12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إنشاء المنطقة الصناعية في</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الخليل.</a:t>
                      </a:r>
                    </a:p>
                    <a:p>
                      <a:pPr marL="342900" indent="-342900" algn="just" rtl="1">
                        <a:spcBef>
                          <a:spcPts val="12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دعم القطاع الصناعي.</a:t>
                      </a:r>
                      <a:endParaRPr lang="en-US" sz="15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توفير معلومات احصائية للمستخدم الفلسطيني في شتى القطاعات.</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 عمل التعداد السكاني.</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 تأهيل وتدريب الباحثين الميدانيين على طرق التفاعل والترويج عن</a:t>
                      </a:r>
                      <a:r>
                        <a:rPr lang="ar-SA" sz="1500" baseline="0" dirty="0" smtClean="0">
                          <a:latin typeface="Simplified Arabic" panose="02020603050405020304" pitchFamily="18" charset="-78"/>
                          <a:cs typeface="Simplified Arabic" panose="02020603050405020304" pitchFamily="18" charset="-78"/>
                        </a:rPr>
                        <a:t> ا</a:t>
                      </a:r>
                      <a:r>
                        <a:rPr lang="ar-SA" sz="1500" dirty="0" smtClean="0">
                          <a:latin typeface="Simplified Arabic" panose="02020603050405020304" pitchFamily="18" charset="-78"/>
                          <a:cs typeface="Simplified Arabic" panose="02020603050405020304" pitchFamily="18" charset="-78"/>
                        </a:rPr>
                        <a:t>لمؤسسة.</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تسهيلات لرجال الأعمال وعقد ندوات واجتماعات خاصة.</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تنظيم حضور رجال الأعمال المعارض والمشاركة في المعارض الدولية.</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خدمة القطاع الخاص وتمثيلهم.</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الدفاع عن أعضاء القطاع الخاص وأعضاء الهيئة العامة.</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تسهيل خدمة التجار والصناعيين وتزويدهم بالمعلومات التي تساعدهم في اتخاذ القرارات الاقتصادية السليمة.</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دورات تدريبية للخريجين والطلبة.</a:t>
                      </a:r>
                    </a:p>
                    <a:p>
                      <a:pPr marL="342900" indent="-342900" algn="just" rtl="1">
                        <a:spcBef>
                          <a:spcPts val="600"/>
                        </a:spcBef>
                        <a:spcAft>
                          <a:spcPts val="300"/>
                        </a:spcAft>
                        <a:buFont typeface="+mj-lt"/>
                        <a:buAutoNum type="arabicPeriod"/>
                      </a:pPr>
                      <a:r>
                        <a:rPr lang="ar-SA" sz="1500" dirty="0" smtClean="0">
                          <a:latin typeface="Simplified Arabic" panose="02020603050405020304" pitchFamily="18" charset="-78"/>
                          <a:cs typeface="Simplified Arabic" panose="02020603050405020304" pitchFamily="18" charset="-78"/>
                        </a:rPr>
                        <a:t> منح الشهادات</a:t>
                      </a:r>
                      <a:r>
                        <a:rPr lang="ar-SA" sz="1500" baseline="0" dirty="0" smtClean="0">
                          <a:latin typeface="Simplified Arabic" panose="02020603050405020304" pitchFamily="18" charset="-78"/>
                          <a:cs typeface="Simplified Arabic" panose="02020603050405020304" pitchFamily="18" charset="-78"/>
                        </a:rPr>
                        <a:t> والتراخيص اللازمة </a:t>
                      </a:r>
                      <a:r>
                        <a:rPr lang="ar-SA" sz="1500" dirty="0" smtClean="0">
                          <a:latin typeface="Simplified Arabic" panose="02020603050405020304" pitchFamily="18" charset="-78"/>
                          <a:cs typeface="Simplified Arabic" panose="02020603050405020304" pitchFamily="18" charset="-78"/>
                        </a:rPr>
                        <a:t>للمنشآت.</a:t>
                      </a:r>
                      <a:endParaRPr lang="en-US" sz="15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2382691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3105833523"/>
              </p:ext>
            </p:extLst>
          </p:nvPr>
        </p:nvGraphicFramePr>
        <p:xfrm>
          <a:off x="228601" y="1219200"/>
          <a:ext cx="8637464" cy="5131398"/>
        </p:xfrm>
        <a:graphic>
          <a:graphicData uri="http://schemas.openxmlformats.org/drawingml/2006/table">
            <a:tbl>
              <a:tblPr firstRow="1" bandRow="1">
                <a:tableStyleId>{5C22544A-7EE6-4342-B048-85BDC9FD1C3A}</a:tableStyleId>
              </a:tblPr>
              <a:tblGrid>
                <a:gridCol w="4174906"/>
                <a:gridCol w="4462558"/>
              </a:tblGrid>
              <a:tr h="36127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 المجال: التسجيل والترخيص - 1</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612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المستقبلية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تتطلع المؤسسة لتقديمها</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408842">
                <a:tc>
                  <a:txBody>
                    <a:bodyPr/>
                    <a:lstStyle/>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إعداد</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برنامج المساعد الصيدلاني.</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إعداد صندوق الطالب الفقير.</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إقامة نادي صحي رياضي لأعضاء الهيئة العامة للنقابة.</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إقامة المعرض التجاري الوطني رقم 2 على مستوى عالي الجودة.</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إقامة مصانع وطنية مساهمة عامة.</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عقد</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دورات تثقيفية توعوية ودورات للريادة.</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إقامة أرض معارض مماثل للمعارض الدولية.</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افتتاح فندق جديد بالخليل.</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فتح معصرة شجرة الدر في البلدة القديمة.</a:t>
                      </a:r>
                    </a:p>
                    <a:p>
                      <a:pPr marL="342900" indent="-342900" algn="just" rtl="1">
                        <a:spcBef>
                          <a:spcPts val="600"/>
                        </a:spcBef>
                        <a:spcAft>
                          <a:spcPts val="600"/>
                        </a:spcAft>
                        <a:buFont typeface="+mj-lt"/>
                        <a:buAutoNum type="arabicPeriod"/>
                      </a:pPr>
                      <a:r>
                        <a:rPr lang="ar-SA" sz="1500" dirty="0" smtClean="0">
                          <a:latin typeface="Simplified Arabic" panose="02020603050405020304" pitchFamily="18" charset="-78"/>
                          <a:cs typeface="Simplified Arabic" panose="02020603050405020304" pitchFamily="18" charset="-78"/>
                        </a:rPr>
                        <a:t>قيام لجنة الإعمار بإنشاء نزل أو سكن لفئة الشباب في البلدة القديمة بالخليل.</a:t>
                      </a:r>
                    </a:p>
                  </a:txBody>
                  <a:tcPr anchor="ctr"/>
                </a:tc>
                <a:tc>
                  <a:txBody>
                    <a:bodyPr/>
                    <a:lstStyle/>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عقد اتفاقيات مع البنوك لتنمية المشاريع.</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عقد</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اتفاقيات لشراء أراضي</a:t>
                      </a:r>
                      <a:r>
                        <a:rPr lang="ar-SA" sz="1500" baseline="0" dirty="0" smtClean="0">
                          <a:latin typeface="Simplified Arabic" panose="02020603050405020304" pitchFamily="18" charset="-78"/>
                          <a:cs typeface="Simplified Arabic" panose="02020603050405020304" pitchFamily="18" charset="-78"/>
                        </a:rPr>
                        <a:t> أو </a:t>
                      </a:r>
                      <a:r>
                        <a:rPr lang="ar-SA" sz="1500" dirty="0" smtClean="0">
                          <a:latin typeface="Simplified Arabic" panose="02020603050405020304" pitchFamily="18" charset="-78"/>
                          <a:cs typeface="Simplified Arabic" panose="02020603050405020304" pitchFamily="18" charset="-78"/>
                        </a:rPr>
                        <a:t>سيارات.</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الخدمات الاجتماعية مثل تنظيم الرحلات.</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عقد</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محاضرات علمية وندوات علمية</a:t>
                      </a:r>
                      <a:r>
                        <a:rPr lang="ar-SA" sz="1500" baseline="0" dirty="0" smtClean="0">
                          <a:latin typeface="Simplified Arabic" panose="02020603050405020304" pitchFamily="18" charset="-78"/>
                          <a:cs typeface="Simplified Arabic" panose="02020603050405020304" pitchFamily="18" charset="-78"/>
                        </a:rPr>
                        <a:t> وأ</a:t>
                      </a:r>
                      <a:r>
                        <a:rPr lang="ar-SA" sz="1500" dirty="0" smtClean="0">
                          <a:latin typeface="Simplified Arabic" panose="02020603050405020304" pitchFamily="18" charset="-78"/>
                          <a:cs typeface="Simplified Arabic" panose="02020603050405020304" pitchFamily="18" charset="-78"/>
                        </a:rPr>
                        <a:t>نشطة مهنية ورياضية.</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الدفاع عن حقوق الصيادلة وتوحيدهم وجمع كلمتهم.</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عمل صندوق تكافل</a:t>
                      </a:r>
                      <a:r>
                        <a:rPr lang="ar-SA" sz="1500" baseline="0" dirty="0" smtClean="0">
                          <a:latin typeface="Simplified Arabic" panose="02020603050405020304" pitchFamily="18" charset="-78"/>
                          <a:cs typeface="Simplified Arabic" panose="02020603050405020304" pitchFamily="18" charset="-78"/>
                        </a:rPr>
                        <a:t> و</a:t>
                      </a:r>
                      <a:r>
                        <a:rPr lang="ar-SA" sz="1500" dirty="0" smtClean="0">
                          <a:latin typeface="Simplified Arabic" panose="02020603050405020304" pitchFamily="18" charset="-78"/>
                          <a:cs typeface="Simplified Arabic" panose="02020603050405020304" pitchFamily="18" charset="-78"/>
                        </a:rPr>
                        <a:t>تنظيم أيام مجانية يتم خلالها توزيع أدوية مجانية.</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وجبات طعام للجمعيات الخيرية.</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الدفاع عن حقوق التجار.</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مساعدة التاجر والمستهلك في</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تنمية اقتصاد جيد في حالات الطوارئ.</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بناء خطط استراتيجية لإقامة مصانع محلية لخدمة التجار والوطن والمستهلك.</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عمل</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نشاطات اجتماعية</a:t>
                      </a:r>
                      <a:r>
                        <a:rPr lang="ar-SA" sz="1500" baseline="0" dirty="0" smtClean="0">
                          <a:latin typeface="Simplified Arabic" panose="02020603050405020304" pitchFamily="18" charset="-78"/>
                          <a:cs typeface="Simplified Arabic" panose="02020603050405020304" pitchFamily="18" charset="-78"/>
                        </a:rPr>
                        <a:t> و</a:t>
                      </a:r>
                      <a:r>
                        <a:rPr lang="ar-SA" sz="1500" dirty="0" smtClean="0">
                          <a:latin typeface="Simplified Arabic" panose="02020603050405020304" pitchFamily="18" charset="-78"/>
                          <a:cs typeface="Simplified Arabic" panose="02020603050405020304" pitchFamily="18" charset="-78"/>
                        </a:rPr>
                        <a:t>توزيع طرود غذائية على العائلات المستورة</a:t>
                      </a:r>
                      <a:r>
                        <a:rPr lang="ar-SA" sz="1500" baseline="0" dirty="0" smtClean="0">
                          <a:latin typeface="Simplified Arabic" panose="02020603050405020304" pitchFamily="18" charset="-78"/>
                          <a:cs typeface="Simplified Arabic" panose="02020603050405020304" pitchFamily="18" charset="-78"/>
                        </a:rPr>
                        <a:t> يتضمنها </a:t>
                      </a:r>
                      <a:r>
                        <a:rPr lang="ar-SA" sz="1500" dirty="0" smtClean="0">
                          <a:latin typeface="Simplified Arabic" panose="02020603050405020304" pitchFamily="18" charset="-78"/>
                          <a:cs typeface="Simplified Arabic" panose="02020603050405020304" pitchFamily="18" charset="-78"/>
                        </a:rPr>
                        <a:t>شراء حرامات لتلك</a:t>
                      </a:r>
                      <a:r>
                        <a:rPr lang="ar-SA" sz="1500" baseline="0" dirty="0" smtClean="0">
                          <a:latin typeface="Simplified Arabic" panose="02020603050405020304" pitchFamily="18" charset="-78"/>
                          <a:cs typeface="Simplified Arabic" panose="02020603050405020304" pitchFamily="18" charset="-78"/>
                        </a:rPr>
                        <a:t> ال</a:t>
                      </a:r>
                      <a:r>
                        <a:rPr lang="ar-SA" sz="1500" dirty="0" smtClean="0">
                          <a:latin typeface="Simplified Arabic" panose="02020603050405020304" pitchFamily="18" charset="-78"/>
                          <a:cs typeface="Simplified Arabic" panose="02020603050405020304" pitchFamily="18" charset="-78"/>
                        </a:rPr>
                        <a:t>عائلات.</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جمع تبرعات ومساعدات لغزة وطرود غذائية.</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ترخيص وتنظيم المؤسسات والشركات</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السياحية من فنادق ومكاتب سياحية وسفر ومطاعم ومتنزهات سياحية.</a:t>
                      </a:r>
                    </a:p>
                  </a:txBody>
                  <a:tcPr anchor="ctr"/>
                </a:tc>
              </a:tr>
            </a:tbl>
          </a:graphicData>
        </a:graphic>
      </p:graphicFrame>
    </p:spTree>
    <p:extLst>
      <p:ext uri="{BB962C8B-B14F-4D97-AF65-F5344CB8AC3E}">
        <p14:creationId xmlns="" xmlns:p14="http://schemas.microsoft.com/office/powerpoint/2010/main" val="2606197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922814821"/>
              </p:ext>
            </p:extLst>
          </p:nvPr>
        </p:nvGraphicFramePr>
        <p:xfrm>
          <a:off x="228601" y="1219200"/>
          <a:ext cx="8637464" cy="5181600"/>
        </p:xfrm>
        <a:graphic>
          <a:graphicData uri="http://schemas.openxmlformats.org/drawingml/2006/table">
            <a:tbl>
              <a:tblPr firstRow="1" bandRow="1">
                <a:tableStyleId>{5C22544A-7EE6-4342-B048-85BDC9FD1C3A}</a:tableStyleId>
              </a:tblPr>
              <a:tblGrid>
                <a:gridCol w="4174906"/>
                <a:gridCol w="4462558"/>
              </a:tblGrid>
              <a:tr h="32541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التسجيل والترخيص - 2</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254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المستقبلية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تتطلع المؤسسة لتقديمها</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378362">
                <a:tc>
                  <a:txBody>
                    <a:bodyPr/>
                    <a:lstStyle/>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عمل دراسات وأبحاث للبلدة القديمة لتأهيلها سياحياً.</a:t>
                      </a:r>
                    </a:p>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إقامة</a:t>
                      </a:r>
                      <a:r>
                        <a:rPr lang="ar-SA" sz="1500" baseline="0" dirty="0" smtClean="0">
                          <a:latin typeface="Simplified Arabic" panose="02020603050405020304" pitchFamily="18" charset="-78"/>
                          <a:cs typeface="Simplified Arabic" panose="02020603050405020304" pitchFamily="18" charset="-78"/>
                        </a:rPr>
                        <a:t> مركز استعلامات في البلدة القديمة.</a:t>
                      </a:r>
                    </a:p>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تعاون بين الوزارة والدول</a:t>
                      </a:r>
                      <a:r>
                        <a:rPr lang="ar-SA" sz="1500" baseline="0" dirty="0" smtClean="0">
                          <a:latin typeface="Simplified Arabic" panose="02020603050405020304" pitchFamily="18" charset="-78"/>
                          <a:cs typeface="Simplified Arabic" panose="02020603050405020304" pitchFamily="18" charset="-78"/>
                        </a:rPr>
                        <a:t> الأجنبية</a:t>
                      </a:r>
                      <a:r>
                        <a:rPr lang="ar-SA" sz="1500" dirty="0" smtClean="0">
                          <a:latin typeface="Simplified Arabic" panose="02020603050405020304" pitchFamily="18" charset="-78"/>
                          <a:cs typeface="Simplified Arabic" panose="02020603050405020304" pitchFamily="18" charset="-78"/>
                        </a:rPr>
                        <a:t> لعمل مسح أثري في تل حبيلا في بيت أولا وتل رابوت.</a:t>
                      </a:r>
                    </a:p>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التوسع في تقديم الخدمات لكافة قطاع الخدمات الإنسانية.</a:t>
                      </a:r>
                    </a:p>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تقديم الخدمة الإلكترونية.</a:t>
                      </a:r>
                    </a:p>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التركيز بشكل واسع على مشروع التمكين الاقتصادي والمشاريع</a:t>
                      </a:r>
                      <a:r>
                        <a:rPr lang="ar-SA" sz="1500" baseline="0" dirty="0" smtClean="0">
                          <a:latin typeface="Simplified Arabic" panose="02020603050405020304" pitchFamily="18" charset="-78"/>
                          <a:cs typeface="Simplified Arabic" panose="02020603050405020304" pitchFamily="18" charset="-78"/>
                        </a:rPr>
                        <a:t> المهنية.</a:t>
                      </a:r>
                    </a:p>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صياغة الضمان الاجتماعي للقطاع الخاص.</a:t>
                      </a:r>
                    </a:p>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تطوير قطاع المقاولين من خلال التشريعات وعقد المقاول الموحد.</a:t>
                      </a:r>
                    </a:p>
                    <a:p>
                      <a:pPr marL="342900" indent="-342900" algn="just" rtl="1">
                        <a:spcBef>
                          <a:spcPts val="600"/>
                        </a:spcBef>
                        <a:spcAft>
                          <a:spcPts val="600"/>
                        </a:spcAft>
                        <a:buFont typeface="+mj-lt"/>
                        <a:buAutoNum type="arabicPeriod" startAt="11"/>
                      </a:pPr>
                      <a:r>
                        <a:rPr lang="ar-SA" sz="1500" dirty="0" smtClean="0">
                          <a:latin typeface="Simplified Arabic" panose="02020603050405020304" pitchFamily="18" charset="-78"/>
                          <a:cs typeface="Simplified Arabic" panose="02020603050405020304" pitchFamily="18" charset="-78"/>
                        </a:rPr>
                        <a:t>إنشاء وحدة استشارات وخدمات (إدارية مالية للشركات) تعمل باستمرار على تحديد احتياجات الأعضاء وتحسين جودة الخدمات المقدمة لها.</a:t>
                      </a:r>
                    </a:p>
                  </a:txBody>
                  <a:tcPr anchor="ctr"/>
                </a:tc>
                <a:tc>
                  <a:txBody>
                    <a:bodyPr/>
                    <a:lstStyle/>
                    <a:p>
                      <a:pPr marL="342900" marR="0" indent="-342900" algn="just" defTabSz="914400" rtl="1" eaLnBrk="1" fontAlgn="auto" latinLnBrk="0" hangingPunct="1">
                        <a:lnSpc>
                          <a:spcPct val="100000"/>
                        </a:lnSpc>
                        <a:spcBef>
                          <a:spcPts val="100"/>
                        </a:spcBef>
                        <a:spcAft>
                          <a:spcPts val="0"/>
                        </a:spcAft>
                        <a:buClrTx/>
                        <a:buSzTx/>
                        <a:buFont typeface="+mj-lt"/>
                        <a:buAutoNum type="arabicPeriod" startAt="14"/>
                        <a:tabLst/>
                        <a:defRPr/>
                      </a:pPr>
                      <a:r>
                        <a:rPr lang="ar-SA" sz="1500" dirty="0" smtClean="0">
                          <a:latin typeface="Simplified Arabic" panose="02020603050405020304" pitchFamily="18" charset="-78"/>
                          <a:cs typeface="Simplified Arabic" panose="02020603050405020304" pitchFamily="18" charset="-78"/>
                        </a:rPr>
                        <a:t>عمل دراسات للمواقع السياحية والأثرية غير المدرجة في مجال السياحة وإجراء حفريات.</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عمل دراسات وبحوث عن المدن الفلسطينية ومشاكل تطوير السياحة فيها.</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عمل علاقة أو شراكة مع المؤسسات الموجودة في المحافظات لتطوير السياحة.</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التواصل</a:t>
                      </a:r>
                      <a:r>
                        <a:rPr lang="ar-SA" sz="1500" baseline="0" dirty="0" smtClean="0">
                          <a:latin typeface="Simplified Arabic" panose="02020603050405020304" pitchFamily="18" charset="-78"/>
                          <a:cs typeface="Simplified Arabic" panose="02020603050405020304" pitchFamily="18" charset="-78"/>
                        </a:rPr>
                        <a:t> مع </a:t>
                      </a:r>
                      <a:r>
                        <a:rPr lang="ar-SA" sz="1500" dirty="0" smtClean="0">
                          <a:latin typeface="Simplified Arabic" panose="02020603050405020304" pitchFamily="18" charset="-78"/>
                          <a:cs typeface="Simplified Arabic" panose="02020603050405020304" pitchFamily="18" charset="-78"/>
                        </a:rPr>
                        <a:t>المؤسسات الأجنبية الراغبة في تطوير السياحة في فلسطين.</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تقديم الرعاية الاجتماعية من</a:t>
                      </a:r>
                      <a:r>
                        <a:rPr lang="ar-SA" sz="1500" baseline="0" dirty="0" smtClean="0">
                          <a:latin typeface="Simplified Arabic" panose="02020603050405020304" pitchFamily="18" charset="-78"/>
                          <a:cs typeface="Simplified Arabic" panose="02020603050405020304" pitchFamily="18" charset="-78"/>
                        </a:rPr>
                        <a:t> خلال </a:t>
                      </a:r>
                      <a:r>
                        <a:rPr lang="ar-SA" sz="1500" dirty="0" smtClean="0">
                          <a:latin typeface="Simplified Arabic" panose="02020603050405020304" pitchFamily="18" charset="-78"/>
                          <a:cs typeface="Simplified Arabic" panose="02020603050405020304" pitchFamily="18" charset="-78"/>
                        </a:rPr>
                        <a:t>متابعة الأحداث (مراقبة السلوك)،</a:t>
                      </a:r>
                      <a:r>
                        <a:rPr lang="ar-SA" sz="1500" baseline="0" dirty="0" smtClean="0">
                          <a:latin typeface="Simplified Arabic" panose="02020603050405020304" pitchFamily="18" charset="-78"/>
                          <a:cs typeface="Simplified Arabic" panose="02020603050405020304" pitchFamily="18" charset="-78"/>
                        </a:rPr>
                        <a:t> وتقديم برامج اجتماعية انسانية، وبرامج مكافحة الفقر.</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توفير الخدمات الصحية والتأمين الصحي.</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تقديم اعفاءات من رسوم المدارس والجامعات،</a:t>
                      </a:r>
                      <a:r>
                        <a:rPr lang="ar-SA" sz="1500" baseline="0" dirty="0" smtClean="0">
                          <a:latin typeface="Simplified Arabic" panose="02020603050405020304" pitchFamily="18" charset="-78"/>
                          <a:cs typeface="Simplified Arabic" panose="02020603050405020304" pitchFamily="18" charset="-78"/>
                        </a:rPr>
                        <a:t> والإعفاء الجمركي.</a:t>
                      </a:r>
                      <a:endParaRPr lang="ar-SA" sz="1500" dirty="0" smtClean="0">
                        <a:latin typeface="Simplified Arabic" panose="02020603050405020304" pitchFamily="18" charset="-78"/>
                        <a:cs typeface="Simplified Arabic" panose="02020603050405020304" pitchFamily="18" charset="-78"/>
                      </a:endParaRP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رعاية</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برنامج الأسرة والطفولة حيث يتابع قضايا المرأة والطفل.</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رعاية برنامج المعاقين وتأهيلهم لجميع الفئات.</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رعاية برنامج مشاريع الإقراض.</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رعاية مشروع التمكين الاقتصادي وتقديم خدمة الرعاية والمساعدات المالية للأيتام.</a:t>
                      </a:r>
                    </a:p>
                    <a:p>
                      <a:pPr marL="342900" indent="-342900" algn="just" rtl="1">
                        <a:spcBef>
                          <a:spcPts val="100"/>
                        </a:spcBef>
                        <a:buFont typeface="+mj-lt"/>
                        <a:buAutoNum type="arabicPeriod" startAt="14"/>
                      </a:pPr>
                      <a:r>
                        <a:rPr lang="ar-SA" sz="1500" dirty="0" smtClean="0">
                          <a:latin typeface="Simplified Arabic" panose="02020603050405020304" pitchFamily="18" charset="-78"/>
                          <a:cs typeface="Simplified Arabic" panose="02020603050405020304" pitchFamily="18" charset="-78"/>
                        </a:rPr>
                        <a:t>متابعة الجمعيات الخيرية من حيث التزاماتها ومنحها الترخيص.</a:t>
                      </a:r>
                    </a:p>
                  </a:txBody>
                  <a:tcPr anchor="ctr"/>
                </a:tc>
              </a:tr>
            </a:tbl>
          </a:graphicData>
        </a:graphic>
      </p:graphicFrame>
    </p:spTree>
    <p:extLst>
      <p:ext uri="{BB962C8B-B14F-4D97-AF65-F5344CB8AC3E}">
        <p14:creationId xmlns="" xmlns:p14="http://schemas.microsoft.com/office/powerpoint/2010/main" val="2448193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3883066784"/>
              </p:ext>
            </p:extLst>
          </p:nvPr>
        </p:nvGraphicFramePr>
        <p:xfrm>
          <a:off x="228601" y="1219201"/>
          <a:ext cx="8637464" cy="5105399"/>
        </p:xfrm>
        <a:graphic>
          <a:graphicData uri="http://schemas.openxmlformats.org/drawingml/2006/table">
            <a:tbl>
              <a:tblPr firstRow="1" bandRow="1">
                <a:tableStyleId>{5C22544A-7EE6-4342-B048-85BDC9FD1C3A}</a:tableStyleId>
              </a:tblPr>
              <a:tblGrid>
                <a:gridCol w="4174906"/>
                <a:gridCol w="4462558"/>
              </a:tblGrid>
              <a:tr h="29201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التسجيل والترخيص - 3</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r>
              <a:tr h="2920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المستقبلية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تتطلع المؤسسة لتقديمها</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434839">
                <a:tc>
                  <a:txBody>
                    <a:bodyPr/>
                    <a:lstStyle/>
                    <a:p>
                      <a:pPr marL="342900" indent="-342900" algn="just" rtl="1">
                        <a:spcBef>
                          <a:spcPts val="600"/>
                        </a:spcBef>
                        <a:spcAft>
                          <a:spcPts val="0"/>
                        </a:spcAft>
                        <a:buFont typeface="+mj-lt"/>
                        <a:buAutoNum type="arabicPeriod" startAt="20"/>
                      </a:pPr>
                      <a:r>
                        <a:rPr lang="ar-SA" sz="1500" dirty="0" smtClean="0">
                          <a:latin typeface="Simplified Arabic" panose="02020603050405020304" pitchFamily="18" charset="-78"/>
                          <a:cs typeface="Simplified Arabic" panose="02020603050405020304" pitchFamily="18" charset="-78"/>
                        </a:rPr>
                        <a:t>إعداد</a:t>
                      </a:r>
                      <a:r>
                        <a:rPr lang="ar-SA" sz="1500" baseline="0" dirty="0" smtClean="0">
                          <a:latin typeface="Simplified Arabic" panose="02020603050405020304" pitchFamily="18" charset="-78"/>
                          <a:cs typeface="Simplified Arabic" panose="02020603050405020304" pitchFamily="18" charset="-78"/>
                        </a:rPr>
                        <a:t> خطط تطويرية لعمل نقابة المهندسين وعقد دورات تدريبية للمهندسين.</a:t>
                      </a:r>
                    </a:p>
                    <a:p>
                      <a:pPr marL="342900" indent="-342900" algn="just" rtl="1">
                        <a:spcBef>
                          <a:spcPts val="600"/>
                        </a:spcBef>
                        <a:spcAft>
                          <a:spcPts val="0"/>
                        </a:spcAft>
                        <a:buFont typeface="+mj-lt"/>
                        <a:buAutoNum type="arabicPeriod" startAt="20"/>
                      </a:pPr>
                      <a:r>
                        <a:rPr lang="ar-SA" sz="1500" baseline="0" dirty="0" smtClean="0">
                          <a:latin typeface="Simplified Arabic" panose="02020603050405020304" pitchFamily="18" charset="-78"/>
                          <a:cs typeface="Simplified Arabic" panose="02020603050405020304" pitchFamily="18" charset="-78"/>
                        </a:rPr>
                        <a:t>إعداد مشروع المجمع المركزي لخدمات اتحاد الجمعيات الخيرية في الخليل.</a:t>
                      </a:r>
                    </a:p>
                    <a:p>
                      <a:pPr marL="342900" indent="-342900" algn="just" rtl="1">
                        <a:spcBef>
                          <a:spcPts val="600"/>
                        </a:spcBef>
                        <a:spcAft>
                          <a:spcPts val="0"/>
                        </a:spcAft>
                        <a:buFont typeface="+mj-lt"/>
                        <a:buAutoNum type="arabicPeriod" startAt="20"/>
                      </a:pPr>
                      <a:r>
                        <a:rPr lang="ar-SA" sz="1500" baseline="0" dirty="0" smtClean="0">
                          <a:latin typeface="Simplified Arabic" panose="02020603050405020304" pitchFamily="18" charset="-78"/>
                          <a:cs typeface="Simplified Arabic" panose="02020603050405020304" pitchFamily="18" charset="-78"/>
                        </a:rPr>
                        <a:t>تنفيذ مشروع تمكين الأسر.</a:t>
                      </a:r>
                    </a:p>
                    <a:p>
                      <a:pPr marL="342900" indent="-342900" algn="just" rtl="1">
                        <a:spcBef>
                          <a:spcPts val="600"/>
                        </a:spcBef>
                        <a:spcAft>
                          <a:spcPts val="0"/>
                        </a:spcAft>
                        <a:buFont typeface="+mj-lt"/>
                        <a:buAutoNum type="arabicPeriod" startAt="20"/>
                      </a:pPr>
                      <a:r>
                        <a:rPr lang="ar-SA" sz="1500" baseline="0" dirty="0" smtClean="0">
                          <a:latin typeface="Simplified Arabic" panose="02020603050405020304" pitchFamily="18" charset="-78"/>
                          <a:cs typeface="Simplified Arabic" panose="02020603050405020304" pitchFamily="18" charset="-78"/>
                        </a:rPr>
                        <a:t>إنشاء مناطق صناعية.</a:t>
                      </a:r>
                    </a:p>
                    <a:p>
                      <a:pPr marL="342900" indent="-342900" algn="just" rtl="1">
                        <a:spcBef>
                          <a:spcPts val="600"/>
                        </a:spcBef>
                        <a:spcAft>
                          <a:spcPts val="0"/>
                        </a:spcAft>
                        <a:buFont typeface="+mj-lt"/>
                        <a:buAutoNum type="arabicPeriod" startAt="20"/>
                      </a:pPr>
                      <a:r>
                        <a:rPr lang="ar-SA" sz="1500" baseline="0" dirty="0" smtClean="0">
                          <a:latin typeface="Simplified Arabic" panose="02020603050405020304" pitchFamily="18" charset="-78"/>
                          <a:cs typeface="Simplified Arabic" panose="02020603050405020304" pitchFamily="18" charset="-78"/>
                        </a:rPr>
                        <a:t>توفير تمويل للمشاريع المبتدئة الصناعية.</a:t>
                      </a:r>
                    </a:p>
                    <a:p>
                      <a:pPr marL="342900" indent="-342900" algn="just" rtl="1">
                        <a:spcBef>
                          <a:spcPts val="600"/>
                        </a:spcBef>
                        <a:spcAft>
                          <a:spcPts val="0"/>
                        </a:spcAft>
                        <a:buFont typeface="+mj-lt"/>
                        <a:buAutoNum type="arabicPeriod" startAt="20"/>
                      </a:pPr>
                      <a:r>
                        <a:rPr lang="ar-SA" sz="1500" baseline="0" dirty="0" smtClean="0">
                          <a:latin typeface="Simplified Arabic" panose="02020603050405020304" pitchFamily="18" charset="-78"/>
                          <a:cs typeface="Simplified Arabic" panose="02020603050405020304" pitchFamily="18" charset="-78"/>
                        </a:rPr>
                        <a:t>إنشاء بنك معلومات اقتصادي.</a:t>
                      </a:r>
                    </a:p>
                    <a:p>
                      <a:pPr marL="342900" indent="-342900" algn="just" rtl="1">
                        <a:spcBef>
                          <a:spcPts val="600"/>
                        </a:spcBef>
                        <a:spcAft>
                          <a:spcPts val="0"/>
                        </a:spcAft>
                        <a:buFont typeface="+mj-lt"/>
                        <a:buAutoNum type="arabicPeriod" startAt="20"/>
                      </a:pPr>
                      <a:r>
                        <a:rPr lang="ar-SA" sz="1500" dirty="0" smtClean="0">
                          <a:latin typeface="Simplified Arabic" panose="02020603050405020304" pitchFamily="18" charset="-78"/>
                          <a:cs typeface="Simplified Arabic" panose="02020603050405020304" pitchFamily="18" charset="-78"/>
                        </a:rPr>
                        <a:t>إنشاء مركز ثقافي أساسي للبلدة.</a:t>
                      </a:r>
                    </a:p>
                    <a:p>
                      <a:pPr marL="342900" indent="-342900" algn="just" rtl="1">
                        <a:spcBef>
                          <a:spcPts val="600"/>
                        </a:spcBef>
                        <a:spcAft>
                          <a:spcPts val="0"/>
                        </a:spcAft>
                        <a:buFont typeface="+mj-lt"/>
                        <a:buAutoNum type="arabicPeriod" startAt="20"/>
                      </a:pPr>
                      <a:r>
                        <a:rPr lang="ar-SA" sz="1500" dirty="0" smtClean="0">
                          <a:latin typeface="Simplified Arabic" panose="02020603050405020304" pitchFamily="18" charset="-78"/>
                          <a:cs typeface="Simplified Arabic" panose="02020603050405020304" pitchFamily="18" charset="-78"/>
                        </a:rPr>
                        <a:t>إنشاء محطات التنقية للصرف الصحي.</a:t>
                      </a:r>
                    </a:p>
                    <a:p>
                      <a:pPr marL="342900" indent="-342900" algn="just" rtl="1">
                        <a:spcBef>
                          <a:spcPts val="600"/>
                        </a:spcBef>
                        <a:spcAft>
                          <a:spcPts val="0"/>
                        </a:spcAft>
                        <a:buFont typeface="+mj-lt"/>
                        <a:buAutoNum type="arabicPeriod" startAt="20"/>
                      </a:pPr>
                      <a:r>
                        <a:rPr lang="ar-SA" sz="1500" dirty="0" smtClean="0">
                          <a:latin typeface="Simplified Arabic" panose="02020603050405020304" pitchFamily="18" charset="-78"/>
                          <a:cs typeface="Simplified Arabic" panose="02020603050405020304" pitchFamily="18" charset="-78"/>
                        </a:rPr>
                        <a:t>تطوير البنية التحتية من خلال بناء جسور بالمدينة.</a:t>
                      </a:r>
                    </a:p>
                    <a:p>
                      <a:pPr marL="342900" indent="-342900" algn="just" rtl="1">
                        <a:spcBef>
                          <a:spcPts val="600"/>
                        </a:spcBef>
                        <a:spcAft>
                          <a:spcPts val="0"/>
                        </a:spcAft>
                        <a:buFont typeface="+mj-lt"/>
                        <a:buAutoNum type="arabicPeriod" startAt="20"/>
                      </a:pPr>
                      <a:r>
                        <a:rPr lang="ar-SA" sz="1500" dirty="0" smtClean="0">
                          <a:latin typeface="Simplified Arabic" panose="02020603050405020304" pitchFamily="18" charset="-78"/>
                          <a:cs typeface="Simplified Arabic" panose="02020603050405020304" pitchFamily="18" charset="-78"/>
                        </a:rPr>
                        <a:t>إنشاء استاد رياضي.</a:t>
                      </a:r>
                      <a:endParaRPr lang="en-US" sz="1500" dirty="0" smtClean="0">
                        <a:latin typeface="Simplified Arabic" panose="02020603050405020304" pitchFamily="18" charset="-78"/>
                        <a:cs typeface="Simplified Arabic" panose="02020603050405020304" pitchFamily="18" charset="-78"/>
                      </a:endParaRPr>
                    </a:p>
                    <a:p>
                      <a:pPr marL="342900" indent="-342900" algn="just" rtl="1">
                        <a:spcBef>
                          <a:spcPts val="600"/>
                        </a:spcBef>
                        <a:spcAft>
                          <a:spcPts val="0"/>
                        </a:spcAft>
                        <a:buFont typeface="+mj-lt"/>
                        <a:buAutoNum type="arabicPeriod" startAt="20"/>
                      </a:pPr>
                      <a:r>
                        <a:rPr lang="ar-SA" sz="1500" dirty="0" smtClean="0">
                          <a:latin typeface="Simplified Arabic" panose="02020603050405020304" pitchFamily="18" charset="-78"/>
                          <a:cs typeface="Simplified Arabic" panose="02020603050405020304" pitchFamily="18" charset="-78"/>
                        </a:rPr>
                        <a:t>تطوير أعمال اطفائية الحرائق.</a:t>
                      </a:r>
                    </a:p>
                    <a:p>
                      <a:pPr marL="342900" indent="-342900" algn="just" rtl="1">
                        <a:spcBef>
                          <a:spcPts val="600"/>
                        </a:spcBef>
                        <a:spcAft>
                          <a:spcPts val="0"/>
                        </a:spcAft>
                        <a:buFont typeface="+mj-lt"/>
                        <a:buAutoNum type="arabicPeriod" startAt="20"/>
                      </a:pPr>
                      <a:r>
                        <a:rPr lang="ar-SA" sz="1500" dirty="0" smtClean="0">
                          <a:latin typeface="Simplified Arabic" panose="02020603050405020304" pitchFamily="18" charset="-78"/>
                          <a:cs typeface="Simplified Arabic" panose="02020603050405020304" pitchFamily="18" charset="-78"/>
                        </a:rPr>
                        <a:t>إصدار بطاقات</a:t>
                      </a:r>
                      <a:r>
                        <a:rPr lang="ar-SA" sz="1500" baseline="0" dirty="0" smtClean="0">
                          <a:latin typeface="Simplified Arabic" panose="02020603050405020304" pitchFamily="18" charset="-78"/>
                          <a:cs typeface="Simplified Arabic" panose="02020603050405020304" pitchFamily="18" charset="-78"/>
                        </a:rPr>
                        <a:t> عمال.</a:t>
                      </a:r>
                      <a:endParaRPr lang="en-US" sz="1500" dirty="0" smtClean="0">
                        <a:latin typeface="Simplified Arabic" panose="02020603050405020304" pitchFamily="18" charset="-78"/>
                        <a:cs typeface="Simplified Arabic" panose="02020603050405020304" pitchFamily="18" charset="-78"/>
                      </a:endParaRPr>
                    </a:p>
                  </a:txBody>
                  <a:tcPr anchor="ctr"/>
                </a:tc>
                <a:tc>
                  <a:txBody>
                    <a:bodyPr/>
                    <a:lstStyle/>
                    <a:p>
                      <a:pPr marL="342900" marR="0" indent="-342900" algn="just" defTabSz="914400" rtl="1" eaLnBrk="1" fontAlgn="auto" latinLnBrk="0" hangingPunct="1">
                        <a:lnSpc>
                          <a:spcPct val="100000"/>
                        </a:lnSpc>
                        <a:spcBef>
                          <a:spcPts val="100"/>
                        </a:spcBef>
                        <a:spcAft>
                          <a:spcPts val="0"/>
                        </a:spcAft>
                        <a:buClrTx/>
                        <a:buSzTx/>
                        <a:buFont typeface="+mj-lt"/>
                        <a:buAutoNum type="arabicPeriod" startAt="26"/>
                        <a:tabLst/>
                        <a:defRPr/>
                      </a:pPr>
                      <a:r>
                        <a:rPr lang="ar-SA" sz="1500" dirty="0" smtClean="0">
                          <a:latin typeface="Simplified Arabic" panose="02020603050405020304" pitchFamily="18" charset="-78"/>
                          <a:cs typeface="Simplified Arabic" panose="02020603050405020304" pitchFamily="18" charset="-78"/>
                        </a:rPr>
                        <a:t>منح أذونات الأشغال ضمن حدود البلدية.</a:t>
                      </a:r>
                    </a:p>
                    <a:p>
                      <a:pPr marL="342900" marR="0" indent="-342900" algn="just" defTabSz="914400" rtl="1" eaLnBrk="1" fontAlgn="auto" latinLnBrk="0" hangingPunct="1">
                        <a:lnSpc>
                          <a:spcPct val="100000"/>
                        </a:lnSpc>
                        <a:spcBef>
                          <a:spcPts val="100"/>
                        </a:spcBef>
                        <a:spcAft>
                          <a:spcPts val="0"/>
                        </a:spcAft>
                        <a:buClrTx/>
                        <a:buSzTx/>
                        <a:buFont typeface="+mj-lt"/>
                        <a:buAutoNum type="arabicPeriod" startAt="26"/>
                        <a:tabLst/>
                        <a:defRPr/>
                      </a:pPr>
                      <a:r>
                        <a:rPr lang="ar-SA" sz="1500" dirty="0" smtClean="0">
                          <a:latin typeface="Simplified Arabic" panose="02020603050405020304" pitchFamily="18" charset="-78"/>
                          <a:cs typeface="Simplified Arabic" panose="02020603050405020304" pitchFamily="18" charset="-78"/>
                        </a:rPr>
                        <a:t>الرقابة على الهيئات المحلية.</a:t>
                      </a:r>
                    </a:p>
                    <a:p>
                      <a:pPr marL="342900" marR="0" indent="-342900" algn="just" defTabSz="914400" rtl="1" eaLnBrk="1" fontAlgn="auto" latinLnBrk="0" hangingPunct="1">
                        <a:lnSpc>
                          <a:spcPct val="100000"/>
                        </a:lnSpc>
                        <a:spcBef>
                          <a:spcPts val="100"/>
                        </a:spcBef>
                        <a:spcAft>
                          <a:spcPts val="0"/>
                        </a:spcAft>
                        <a:buClrTx/>
                        <a:buSzTx/>
                        <a:buFont typeface="+mj-lt"/>
                        <a:buAutoNum type="arabicPeriod" startAt="26"/>
                        <a:tabLst/>
                        <a:defRPr/>
                      </a:pPr>
                      <a:r>
                        <a:rPr lang="ar-SA" sz="1500" dirty="0" smtClean="0">
                          <a:latin typeface="Simplified Arabic" panose="02020603050405020304" pitchFamily="18" charset="-78"/>
                          <a:cs typeface="Simplified Arabic" panose="02020603050405020304" pitchFamily="18" charset="-78"/>
                        </a:rPr>
                        <a:t>ترشيح الهيئات المحلية للدول المانحة.</a:t>
                      </a:r>
                    </a:p>
                    <a:p>
                      <a:pPr marL="342900" marR="0" indent="-342900" algn="just" defTabSz="914400" rtl="1" eaLnBrk="1" fontAlgn="auto" latinLnBrk="0" hangingPunct="1">
                        <a:lnSpc>
                          <a:spcPct val="100000"/>
                        </a:lnSpc>
                        <a:spcBef>
                          <a:spcPts val="100"/>
                        </a:spcBef>
                        <a:spcAft>
                          <a:spcPts val="0"/>
                        </a:spcAft>
                        <a:buClrTx/>
                        <a:buSzTx/>
                        <a:buFont typeface="+mj-lt"/>
                        <a:buAutoNum type="arabicPeriod" startAt="26"/>
                        <a:tabLst/>
                        <a:defRPr/>
                      </a:pPr>
                      <a:r>
                        <a:rPr lang="ar-SA" sz="1500" dirty="0" smtClean="0">
                          <a:latin typeface="Simplified Arabic" panose="02020603050405020304" pitchFamily="18" charset="-78"/>
                          <a:cs typeface="Simplified Arabic" panose="02020603050405020304" pitchFamily="18" charset="-78"/>
                        </a:rPr>
                        <a:t>تقديم</a:t>
                      </a:r>
                      <a:r>
                        <a:rPr lang="ar-SA" sz="1500" baseline="0" dirty="0" smtClean="0">
                          <a:latin typeface="Simplified Arabic" panose="02020603050405020304" pitchFamily="18" charset="-78"/>
                          <a:cs typeface="Simplified Arabic" panose="02020603050405020304" pitchFamily="18" charset="-78"/>
                        </a:rPr>
                        <a:t> خدمات استشارية لفريق العمال وأصحاب العمل.</a:t>
                      </a:r>
                      <a:endParaRPr lang="ar-SA" sz="1500" dirty="0" smtClean="0">
                        <a:latin typeface="Simplified Arabic" panose="02020603050405020304" pitchFamily="18" charset="-78"/>
                        <a:cs typeface="Simplified Arabic" panose="02020603050405020304" pitchFamily="18" charset="-78"/>
                      </a:endParaRP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استلام المشاريع مع الهيئات المحلية وفتح العطاءات والإشراف على الخطط الاسترتيجية والمخططات والمصادقة على الموازنات.</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الرقابة على تنفيذ القوانين والأنظمة.</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تنفيذ إجراءات منح تسهيلات ومهمات للهيئات المحلية مع المؤسسات الوطنية الأخرى.</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استقبال شكاوى الهيئات المحلية ومنع تراخيص للأبنية في المناطق خارج حدود المخطط الهيكلي.</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تقديم الإرشاد الزراعي بكافة جوانبه الحيوانية والنباتية.</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الرقابة الزراعية على المنتجات المستوردة للأراضي الفلسطينية.</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حماية المنتج المحلي ووضع الخطط الزراعية.</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حماية الأراضي الزراعية من الاحتلال والتغول الصناعي والإسكاني.</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إصدار تصاريح العمل</a:t>
                      </a:r>
                      <a:r>
                        <a:rPr lang="ar-SA" sz="1500" baseline="0" dirty="0" smtClean="0">
                          <a:latin typeface="Simplified Arabic" panose="02020603050405020304" pitchFamily="18" charset="-78"/>
                          <a:cs typeface="Simplified Arabic" panose="02020603050405020304" pitchFamily="18" charset="-78"/>
                        </a:rPr>
                        <a:t> ل</a:t>
                      </a:r>
                      <a:r>
                        <a:rPr lang="ar-SA" sz="1500" dirty="0" smtClean="0">
                          <a:latin typeface="Simplified Arabic" panose="02020603050405020304" pitchFamily="18" charset="-78"/>
                          <a:cs typeface="Simplified Arabic" panose="02020603050405020304" pitchFamily="18" charset="-78"/>
                        </a:rPr>
                        <a:t>داخل اسرائيل بالتعاون مع الارتباط.</a:t>
                      </a:r>
                    </a:p>
                    <a:p>
                      <a:pPr marL="342900" indent="-342900" algn="just" rtl="1">
                        <a:spcBef>
                          <a:spcPts val="100"/>
                        </a:spcBef>
                        <a:buFont typeface="+mj-lt"/>
                        <a:buAutoNum type="arabicPeriod" startAt="26"/>
                      </a:pPr>
                      <a:r>
                        <a:rPr lang="ar-SA" sz="1500" dirty="0" smtClean="0">
                          <a:latin typeface="Simplified Arabic" panose="02020603050405020304" pitchFamily="18" charset="-78"/>
                          <a:cs typeface="Simplified Arabic" panose="02020603050405020304" pitchFamily="18" charset="-78"/>
                        </a:rPr>
                        <a:t>تنظيم قطاع المقاولات وتصنيف المقاولين بدرجات معينة.</a:t>
                      </a:r>
                    </a:p>
                  </a:txBody>
                  <a:tcPr anchor="ctr"/>
                </a:tc>
              </a:tr>
            </a:tbl>
          </a:graphicData>
        </a:graphic>
      </p:graphicFrame>
    </p:spTree>
    <p:extLst>
      <p:ext uri="{BB962C8B-B14F-4D97-AF65-F5344CB8AC3E}">
        <p14:creationId xmlns="" xmlns:p14="http://schemas.microsoft.com/office/powerpoint/2010/main" val="1567276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4251809485"/>
              </p:ext>
            </p:extLst>
          </p:nvPr>
        </p:nvGraphicFramePr>
        <p:xfrm>
          <a:off x="228601" y="1219201"/>
          <a:ext cx="8637464" cy="5080311"/>
        </p:xfrm>
        <a:graphic>
          <a:graphicData uri="http://schemas.openxmlformats.org/drawingml/2006/table">
            <a:tbl>
              <a:tblPr firstRow="1" bandRow="1">
                <a:tableStyleId>{5C22544A-7EE6-4342-B048-85BDC9FD1C3A}</a:tableStyleId>
              </a:tblPr>
              <a:tblGrid>
                <a:gridCol w="4174906"/>
                <a:gridCol w="4462558"/>
              </a:tblGrid>
              <a:tr h="31405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التسجيل والترخيص -</a:t>
                      </a:r>
                      <a:r>
                        <a:rPr lang="ar-SA" sz="1600" b="1" baseline="0" dirty="0" smtClean="0">
                          <a:solidFill>
                            <a:schemeClr val="tx1"/>
                          </a:solidFill>
                          <a:latin typeface="Simplified Arabic" panose="02020603050405020304" pitchFamily="18" charset="-78"/>
                          <a:cs typeface="Simplified Arabic" panose="02020603050405020304" pitchFamily="18" charset="-78"/>
                        </a:rPr>
                        <a:t> 4</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a:p>
                  </a:txBody>
                  <a:tcPr/>
                </a:tc>
              </a:tr>
              <a:tr h="314051">
                <a:tc gridSpan="2">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409751">
                <a:tc>
                  <a:txBody>
                    <a:bodyPr/>
                    <a:lstStyle/>
                    <a:p>
                      <a:pPr marL="342900" marR="0" indent="-342900" algn="just" defTabSz="914400" rtl="1" eaLnBrk="1" fontAlgn="auto" latinLnBrk="0" hangingPunct="1">
                        <a:lnSpc>
                          <a:spcPct val="100000"/>
                        </a:lnSpc>
                        <a:spcBef>
                          <a:spcPts val="300"/>
                        </a:spcBef>
                        <a:spcAft>
                          <a:spcPts val="0"/>
                        </a:spcAft>
                        <a:buClrTx/>
                        <a:buSzTx/>
                        <a:buFont typeface="+mj-lt"/>
                        <a:buAutoNum type="arabicPeriod" startAt="53"/>
                        <a:tabLst/>
                        <a:defRPr/>
                      </a:pPr>
                      <a:r>
                        <a:rPr lang="ar-SA" sz="1500" baseline="0" dirty="0" smtClean="0">
                          <a:latin typeface="Simplified Arabic" panose="02020603050405020304" pitchFamily="18" charset="-78"/>
                          <a:cs typeface="Simplified Arabic" panose="02020603050405020304" pitchFamily="18" charset="-78"/>
                        </a:rPr>
                        <a:t>تمويل ومراقبة الأسواق وتنظيم السوق الخارجي والبحث عن البضائع الفاسدة واتلافها.</a:t>
                      </a:r>
                    </a:p>
                    <a:p>
                      <a:pPr marL="342900" indent="-342900" algn="just" rtl="1">
                        <a:spcBef>
                          <a:spcPts val="300"/>
                        </a:spcBef>
                        <a:spcAft>
                          <a:spcPts val="0"/>
                        </a:spcAft>
                        <a:buFont typeface="+mj-lt"/>
                        <a:buAutoNum type="arabicPeriod" startAt="53"/>
                      </a:pPr>
                      <a:r>
                        <a:rPr lang="ar-SA" sz="1500" baseline="0" dirty="0" smtClean="0">
                          <a:latin typeface="Simplified Arabic" panose="02020603050405020304" pitchFamily="18" charset="-78"/>
                          <a:cs typeface="Simplified Arabic" panose="02020603050405020304" pitchFamily="18" charset="-78"/>
                        </a:rPr>
                        <a:t>متابعة ومراقبة المصانع والمنشآت الصناعية وترخيصها.</a:t>
                      </a:r>
                    </a:p>
                    <a:p>
                      <a:pPr marL="342900" indent="-342900" algn="just" rtl="1">
                        <a:spcBef>
                          <a:spcPts val="300"/>
                        </a:spcBef>
                        <a:spcAft>
                          <a:spcPts val="0"/>
                        </a:spcAft>
                        <a:buFont typeface="+mj-lt"/>
                        <a:buAutoNum type="arabicPeriod" startAt="53"/>
                      </a:pPr>
                      <a:r>
                        <a:rPr lang="ar-SA" sz="1500" baseline="0" dirty="0" smtClean="0">
                          <a:latin typeface="Simplified Arabic" panose="02020603050405020304" pitchFamily="18" charset="-78"/>
                          <a:cs typeface="Simplified Arabic" panose="02020603050405020304" pitchFamily="18" charset="-78"/>
                        </a:rPr>
                        <a:t>إصدار بطاقات استيراد وتحرير كفالات.</a:t>
                      </a:r>
                    </a:p>
                    <a:p>
                      <a:pPr marL="342900" indent="-342900" algn="just" rtl="1">
                        <a:spcBef>
                          <a:spcPts val="300"/>
                        </a:spcBef>
                        <a:spcAft>
                          <a:spcPts val="0"/>
                        </a:spcAft>
                        <a:buFont typeface="+mj-lt"/>
                        <a:buAutoNum type="arabicPeriod" startAt="53"/>
                      </a:pPr>
                      <a:r>
                        <a:rPr lang="ar-SA" sz="1500" baseline="0" dirty="0" smtClean="0">
                          <a:latin typeface="Simplified Arabic" panose="02020603050405020304" pitchFamily="18" charset="-78"/>
                          <a:cs typeface="Simplified Arabic" panose="02020603050405020304" pitchFamily="18" charset="-78"/>
                        </a:rPr>
                        <a:t>تسجيل العلامات التجارية وحقوق الملكية.</a:t>
                      </a:r>
                    </a:p>
                    <a:p>
                      <a:pPr marL="342900" indent="-342900" algn="just" rtl="1">
                        <a:spcBef>
                          <a:spcPts val="300"/>
                        </a:spcBef>
                        <a:spcAft>
                          <a:spcPts val="0"/>
                        </a:spcAft>
                        <a:buFont typeface="+mj-lt"/>
                        <a:buAutoNum type="arabicPeriod" startAt="53"/>
                      </a:pPr>
                      <a:r>
                        <a:rPr lang="ar-SA" sz="1500" baseline="0" dirty="0" smtClean="0">
                          <a:latin typeface="Simplified Arabic" panose="02020603050405020304" pitchFamily="18" charset="-78"/>
                          <a:cs typeface="Simplified Arabic" panose="02020603050405020304" pitchFamily="18" charset="-78"/>
                        </a:rPr>
                        <a:t>تسجيل الشركات لرجال الأعمال وإجراء تعديل على الشركات.</a:t>
                      </a:r>
                    </a:p>
                    <a:p>
                      <a:pPr marL="342900" marR="0" indent="-342900" algn="just" defTabSz="914400" rtl="1" eaLnBrk="1" fontAlgn="auto" latinLnBrk="0" hangingPunct="1">
                        <a:lnSpc>
                          <a:spcPct val="100000"/>
                        </a:lnSpc>
                        <a:spcBef>
                          <a:spcPts val="300"/>
                        </a:spcBef>
                        <a:spcAft>
                          <a:spcPts val="0"/>
                        </a:spcAft>
                        <a:buClrTx/>
                        <a:buSzTx/>
                        <a:buFont typeface="+mj-lt"/>
                        <a:buAutoNum type="arabicPeriod" startAt="53"/>
                        <a:tabLst/>
                        <a:defRPr/>
                      </a:pPr>
                      <a:r>
                        <a:rPr lang="ar-SA" sz="1500" baseline="0" dirty="0" smtClean="0">
                          <a:latin typeface="Simplified Arabic" panose="02020603050405020304" pitchFamily="18" charset="-78"/>
                          <a:cs typeface="Simplified Arabic" panose="02020603050405020304" pitchFamily="18" charset="-78"/>
                        </a:rPr>
                        <a:t>تأهيل قطاع الصناعات الجلدية والدفاع عن أعضائه وزيادة قدرات العاملين فيه.</a:t>
                      </a:r>
                    </a:p>
                    <a:p>
                      <a:pPr marL="342900" marR="0" indent="-342900" algn="just" defTabSz="914400" rtl="1" eaLnBrk="1" fontAlgn="auto" latinLnBrk="0" hangingPunct="1">
                        <a:lnSpc>
                          <a:spcPct val="100000"/>
                        </a:lnSpc>
                        <a:spcBef>
                          <a:spcPts val="300"/>
                        </a:spcBef>
                        <a:spcAft>
                          <a:spcPts val="0"/>
                        </a:spcAft>
                        <a:buClrTx/>
                        <a:buSzTx/>
                        <a:buFont typeface="+mj-lt"/>
                        <a:buAutoNum type="arabicPeriod" startAt="53"/>
                        <a:tabLst/>
                        <a:defRPr/>
                      </a:pPr>
                      <a:r>
                        <a:rPr lang="ar-SA" sz="1500" baseline="0" dirty="0" smtClean="0">
                          <a:latin typeface="Simplified Arabic" panose="02020603050405020304" pitchFamily="18" charset="-78"/>
                          <a:cs typeface="Simplified Arabic" panose="02020603050405020304" pitchFamily="18" charset="-78"/>
                        </a:rPr>
                        <a:t>تقديم الخدمات الاجتماعية والفحص البيئي.</a:t>
                      </a:r>
                      <a:endParaRPr lang="ar-SA" sz="1500" dirty="0" smtClean="0">
                        <a:latin typeface="Simplified Arabic" panose="02020603050405020304" pitchFamily="18" charset="-78"/>
                        <a:cs typeface="Simplified Arabic" panose="02020603050405020304" pitchFamily="18" charset="-78"/>
                      </a:endParaRPr>
                    </a:p>
                    <a:p>
                      <a:pPr marL="342900" indent="-342900" algn="just" rtl="1">
                        <a:spcBef>
                          <a:spcPts val="300"/>
                        </a:spcBef>
                        <a:spcAft>
                          <a:spcPts val="0"/>
                        </a:spcAft>
                        <a:buFont typeface="+mj-lt"/>
                        <a:buAutoNum type="arabicPeriod" startAt="53"/>
                      </a:pPr>
                      <a:r>
                        <a:rPr lang="ar-SA" sz="1500" dirty="0" smtClean="0">
                          <a:latin typeface="Simplified Arabic" panose="02020603050405020304" pitchFamily="18" charset="-78"/>
                          <a:cs typeface="Simplified Arabic" panose="02020603050405020304" pitchFamily="18" charset="-78"/>
                        </a:rPr>
                        <a:t>تقديم خدمات البنية التحتية والمياه والكهرباء</a:t>
                      </a:r>
                      <a:r>
                        <a:rPr lang="ar-SA" sz="1500" baseline="0" dirty="0" smtClean="0">
                          <a:latin typeface="Simplified Arabic" panose="02020603050405020304" pitchFamily="18" charset="-78"/>
                          <a:cs typeface="Simplified Arabic" panose="02020603050405020304" pitchFamily="18" charset="-78"/>
                        </a:rPr>
                        <a:t> والصرف الصحي.</a:t>
                      </a:r>
                    </a:p>
                    <a:p>
                      <a:pPr marL="342900" indent="-342900" algn="just" rtl="1">
                        <a:spcBef>
                          <a:spcPts val="300"/>
                        </a:spcBef>
                        <a:spcAft>
                          <a:spcPts val="0"/>
                        </a:spcAft>
                        <a:buFont typeface="+mj-lt"/>
                        <a:buAutoNum type="arabicPeriod" startAt="53"/>
                      </a:pPr>
                      <a:r>
                        <a:rPr lang="ar-SA" sz="1500" dirty="0" smtClean="0">
                          <a:latin typeface="Simplified Arabic" panose="02020603050405020304" pitchFamily="18" charset="-78"/>
                          <a:cs typeface="Simplified Arabic" panose="02020603050405020304" pitchFamily="18" charset="-78"/>
                        </a:rPr>
                        <a:t>تنظيم شهادات المهن والحرف والصناعات.</a:t>
                      </a:r>
                    </a:p>
                    <a:p>
                      <a:pPr marL="342900" indent="-342900" algn="just" rtl="1">
                        <a:spcBef>
                          <a:spcPts val="300"/>
                        </a:spcBef>
                        <a:spcAft>
                          <a:spcPts val="0"/>
                        </a:spcAft>
                        <a:buFont typeface="+mj-lt"/>
                        <a:buAutoNum type="arabicPeriod" startAt="53"/>
                      </a:pPr>
                      <a:r>
                        <a:rPr lang="ar-SA" sz="1500" dirty="0" smtClean="0">
                          <a:latin typeface="Simplified Arabic" panose="02020603050405020304" pitchFamily="18" charset="-78"/>
                          <a:cs typeface="Simplified Arabic" panose="02020603050405020304" pitchFamily="18" charset="-78"/>
                        </a:rPr>
                        <a:t>تحصيل الضرائب المهنية.</a:t>
                      </a:r>
                    </a:p>
                    <a:p>
                      <a:pPr marL="342900" indent="-342900" algn="just" rtl="1">
                        <a:spcBef>
                          <a:spcPts val="300"/>
                        </a:spcBef>
                        <a:spcAft>
                          <a:spcPts val="0"/>
                        </a:spcAft>
                        <a:buFont typeface="+mj-lt"/>
                        <a:buAutoNum type="arabicPeriod" startAt="53"/>
                      </a:pPr>
                      <a:r>
                        <a:rPr lang="ar-SA" sz="1500" dirty="0" smtClean="0">
                          <a:latin typeface="Simplified Arabic" panose="02020603050405020304" pitchFamily="18" charset="-78"/>
                          <a:cs typeface="Simplified Arabic" panose="02020603050405020304" pitchFamily="18" charset="-78"/>
                        </a:rPr>
                        <a:t>تقديم خدمات تجهيز المرور وفحص المركبات.</a:t>
                      </a:r>
                    </a:p>
                    <a:p>
                      <a:pPr marL="342900" indent="-342900" algn="just" rtl="1">
                        <a:spcBef>
                          <a:spcPts val="300"/>
                        </a:spcBef>
                        <a:spcAft>
                          <a:spcPts val="0"/>
                        </a:spcAft>
                        <a:buFont typeface="+mj-lt"/>
                        <a:buAutoNum type="arabicPeriod" startAt="53"/>
                      </a:pPr>
                      <a:r>
                        <a:rPr lang="ar-SA" sz="1500" dirty="0" smtClean="0">
                          <a:latin typeface="Simplified Arabic" panose="02020603050405020304" pitchFamily="18" charset="-78"/>
                          <a:cs typeface="Simplified Arabic" panose="02020603050405020304" pitchFamily="18" charset="-78"/>
                        </a:rPr>
                        <a:t>الدفاع عن حقوق العمال وتأهيلهم</a:t>
                      </a:r>
                      <a:r>
                        <a:rPr lang="ar-SA" sz="1500" baseline="0" dirty="0" smtClean="0">
                          <a:latin typeface="Simplified Arabic" panose="02020603050405020304" pitchFamily="18" charset="-78"/>
                          <a:cs typeface="Simplified Arabic" panose="02020603050405020304" pitchFamily="18" charset="-78"/>
                        </a:rPr>
                        <a:t> من خلال ورش العمل وحل النزاعات ومنحهم التأمين الصحي.</a:t>
                      </a:r>
                      <a:endParaRPr lang="ar-SA" sz="1500" dirty="0" smtClean="0">
                        <a:latin typeface="Simplified Arabic" panose="02020603050405020304" pitchFamily="18" charset="-78"/>
                        <a:cs typeface="Simplified Arabic" panose="02020603050405020304" pitchFamily="18" charset="-78"/>
                      </a:endParaRPr>
                    </a:p>
                  </a:txBody>
                  <a:tcPr anchor="ctr"/>
                </a:tc>
                <a:tc>
                  <a:txBody>
                    <a:bodyPr/>
                    <a:lstStyle/>
                    <a:p>
                      <a:pPr marL="342900" marR="0" indent="-342900" algn="just" defTabSz="914400" rtl="1" eaLnBrk="1" fontAlgn="auto" latinLnBrk="0" hangingPunct="1">
                        <a:lnSpc>
                          <a:spcPct val="100000"/>
                        </a:lnSpc>
                        <a:spcBef>
                          <a:spcPts val="100"/>
                        </a:spcBef>
                        <a:spcAft>
                          <a:spcPts val="0"/>
                        </a:spcAft>
                        <a:buClrTx/>
                        <a:buSzTx/>
                        <a:buFont typeface="+mj-lt"/>
                        <a:buAutoNum type="arabicPeriod" startAt="40"/>
                        <a:tabLst/>
                        <a:defRPr/>
                      </a:pPr>
                      <a:r>
                        <a:rPr lang="ar-SA" sz="1500" dirty="0" smtClean="0">
                          <a:latin typeface="Simplified Arabic" panose="02020603050405020304" pitchFamily="18" charset="-78"/>
                          <a:cs typeface="Simplified Arabic" panose="02020603050405020304" pitchFamily="18" charset="-78"/>
                        </a:rPr>
                        <a:t>تسهيل معاملات المقاولين أمام الوزارات والمؤسسات المختلفة.</a:t>
                      </a: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الدفاع عن حقوق المقاولين أمام أية مؤسسة.</a:t>
                      </a: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رفع شأن المقاول الفلسطيني من خلال عقد ورشات عمل ودورات.</a:t>
                      </a:r>
                    </a:p>
                    <a:p>
                      <a:pPr marL="342900" marR="0" indent="-342900" algn="just" defTabSz="914400" rtl="1" eaLnBrk="1" fontAlgn="auto" latinLnBrk="0" hangingPunct="1">
                        <a:lnSpc>
                          <a:spcPct val="100000"/>
                        </a:lnSpc>
                        <a:spcBef>
                          <a:spcPts val="100"/>
                        </a:spcBef>
                        <a:spcAft>
                          <a:spcPts val="0"/>
                        </a:spcAft>
                        <a:buClrTx/>
                        <a:buSzTx/>
                        <a:buFont typeface="+mj-lt"/>
                        <a:buAutoNum type="arabicPeriod" startAt="40"/>
                        <a:tabLst/>
                        <a:defRPr/>
                      </a:pPr>
                      <a:r>
                        <a:rPr lang="ar-SA" sz="1500" dirty="0" smtClean="0">
                          <a:latin typeface="Simplified Arabic" panose="02020603050405020304" pitchFamily="18" charset="-78"/>
                          <a:cs typeface="Simplified Arabic" panose="02020603050405020304" pitchFamily="18" charset="-78"/>
                        </a:rPr>
                        <a:t>الدفاع عن مصالح الأعضاء وحل مشاكلهم وتمثيلهم أمام الجهات الرسمية وغير الرسمية والعالمية.</a:t>
                      </a:r>
                    </a:p>
                    <a:p>
                      <a:pPr marL="342900" marR="0" indent="-342900" algn="just" defTabSz="914400" rtl="1" eaLnBrk="1" fontAlgn="auto" latinLnBrk="0" hangingPunct="1">
                        <a:lnSpc>
                          <a:spcPct val="100000"/>
                        </a:lnSpc>
                        <a:spcBef>
                          <a:spcPts val="100"/>
                        </a:spcBef>
                        <a:spcAft>
                          <a:spcPts val="0"/>
                        </a:spcAft>
                        <a:buClrTx/>
                        <a:buSzTx/>
                        <a:buFont typeface="+mj-lt"/>
                        <a:buAutoNum type="arabicPeriod" startAt="40"/>
                        <a:tabLst/>
                        <a:defRPr/>
                      </a:pPr>
                      <a:r>
                        <a:rPr lang="ar-SA" sz="1500" dirty="0" smtClean="0">
                          <a:latin typeface="Simplified Arabic" panose="02020603050405020304" pitchFamily="18" charset="-78"/>
                          <a:cs typeface="Simplified Arabic" panose="02020603050405020304" pitchFamily="18" charset="-78"/>
                        </a:rPr>
                        <a:t>خدمة قطاع المهندسين</a:t>
                      </a:r>
                      <a:r>
                        <a:rPr lang="ar-SA" sz="1500" baseline="0" dirty="0" smtClean="0">
                          <a:latin typeface="Simplified Arabic" panose="02020603050405020304" pitchFamily="18" charset="-78"/>
                          <a:cs typeface="Simplified Arabic" panose="02020603050405020304" pitchFamily="18" charset="-78"/>
                        </a:rPr>
                        <a:t> وتصنيف المكاتب الهندسية.</a:t>
                      </a:r>
                      <a:endParaRPr lang="ar-SA" sz="1500" dirty="0" smtClean="0">
                        <a:latin typeface="Simplified Arabic" panose="02020603050405020304" pitchFamily="18" charset="-78"/>
                        <a:cs typeface="Simplified Arabic" panose="02020603050405020304" pitchFamily="18" charset="-78"/>
                      </a:endParaRP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الخدمات التسويقية: ترتيب مشاركة الأعضاء في معارض دولية والمساعدة في الحصول على دعم وخطط تسويقية.</a:t>
                      </a: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بناء القدرات لدى الأعضاء من خلال عقد دورات تدريبية في التسويق والتكاليف.</a:t>
                      </a: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تدقيق المخططات الهندسية والإشراف عليها ومتابعة عمل المكاتب الهندسية.</a:t>
                      </a: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تأهيل واعتماد المهندسين من خلال</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صندوق التكافل والتقاعد.</a:t>
                      </a: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منح قروض حسنة للمهندسين.</a:t>
                      </a: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جلب مشاريع ضمن الإمكانيات للجمعيات المهمشة الفقيرة.</a:t>
                      </a:r>
                    </a:p>
                    <a:p>
                      <a:pPr marL="342900" indent="-342900" algn="just" rtl="1">
                        <a:spcBef>
                          <a:spcPts val="100"/>
                        </a:spcBef>
                        <a:buFont typeface="+mj-lt"/>
                        <a:buAutoNum type="arabicPeriod" startAt="40"/>
                      </a:pPr>
                      <a:r>
                        <a:rPr lang="ar-SA" sz="1500" dirty="0" smtClean="0">
                          <a:latin typeface="Simplified Arabic" panose="02020603050405020304" pitchFamily="18" charset="-78"/>
                          <a:cs typeface="Simplified Arabic" panose="02020603050405020304" pitchFamily="18" charset="-78"/>
                        </a:rPr>
                        <a:t>رعاية</a:t>
                      </a:r>
                      <a:r>
                        <a:rPr lang="ar-SA" sz="1500" baseline="0" dirty="0" smtClean="0">
                          <a:latin typeface="Simplified Arabic" panose="02020603050405020304" pitchFamily="18" charset="-78"/>
                          <a:cs typeface="Simplified Arabic" panose="02020603050405020304" pitchFamily="18" charset="-78"/>
                        </a:rPr>
                        <a:t> مشروع تمكين الأسر المستورة.</a:t>
                      </a:r>
                    </a:p>
                    <a:p>
                      <a:pPr marL="342900" indent="-342900" algn="just" rtl="1">
                        <a:spcBef>
                          <a:spcPts val="100"/>
                        </a:spcBef>
                        <a:buFont typeface="+mj-lt"/>
                        <a:buAutoNum type="arabicPeriod" startAt="40"/>
                      </a:pPr>
                      <a:r>
                        <a:rPr lang="ar-SA" sz="1500" baseline="0" dirty="0" smtClean="0">
                          <a:latin typeface="Simplified Arabic" panose="02020603050405020304" pitchFamily="18" charset="-78"/>
                          <a:cs typeface="Simplified Arabic" panose="02020603050405020304" pitchFamily="18" charset="-78"/>
                        </a:rPr>
                        <a:t>إصدار شهادة ميلاد للتجار الصغار ومتابعتهم.</a:t>
                      </a:r>
                    </a:p>
                  </a:txBody>
                  <a:tcPr anchor="ctr"/>
                </a:tc>
              </a:tr>
            </a:tbl>
          </a:graphicData>
        </a:graphic>
      </p:graphicFrame>
    </p:spTree>
    <p:extLst>
      <p:ext uri="{BB962C8B-B14F-4D97-AF65-F5344CB8AC3E}">
        <p14:creationId xmlns="" xmlns:p14="http://schemas.microsoft.com/office/powerpoint/2010/main" val="1316648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1166130174"/>
              </p:ext>
            </p:extLst>
          </p:nvPr>
        </p:nvGraphicFramePr>
        <p:xfrm>
          <a:off x="228601" y="1219200"/>
          <a:ext cx="8637464" cy="5151120"/>
        </p:xfrm>
        <a:graphic>
          <a:graphicData uri="http://schemas.openxmlformats.org/drawingml/2006/table">
            <a:tbl>
              <a:tblPr firstRow="1" bandRow="1">
                <a:tableStyleId>{5C22544A-7EE6-4342-B048-85BDC9FD1C3A}</a:tableStyleId>
              </a:tblPr>
              <a:tblGrid>
                <a:gridCol w="4174906"/>
                <a:gridCol w="4462558"/>
              </a:tblGrid>
              <a:tr h="38100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خدمات</a:t>
                      </a:r>
                      <a:r>
                        <a:rPr lang="ar-SA" sz="1600" b="1" baseline="0" dirty="0" smtClean="0">
                          <a:solidFill>
                            <a:schemeClr val="tx1"/>
                          </a:solidFill>
                          <a:latin typeface="Simplified Arabic" panose="02020603050405020304" pitchFamily="18" charset="-78"/>
                          <a:cs typeface="Simplified Arabic" panose="02020603050405020304" pitchFamily="18" charset="-78"/>
                        </a:rPr>
                        <a:t> أساسية</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المستقبلية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تتطلع المؤسسة لتقديمها</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389120">
                <a:tc>
                  <a:txBody>
                    <a:bodyPr/>
                    <a:lstStyle/>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إعداد خطط قطاعية زراعية</a:t>
                      </a:r>
                      <a:r>
                        <a:rPr lang="ar-SA" sz="1500" baseline="0" dirty="0" smtClean="0">
                          <a:latin typeface="Simplified Arabic" panose="02020603050405020304" pitchFamily="18" charset="-78"/>
                          <a:cs typeface="Simplified Arabic" panose="02020603050405020304" pitchFamily="18" charset="-78"/>
                        </a:rPr>
                        <a:t> وتربوية وصحية.</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إعداد خطط للمشاريع اللازمة لاطلاق التنمية في محافظة الخليل.</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مشروع  الرابطة الضوئية بهدف</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ربط الشركات مع بعضها.</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إنترنت </a:t>
                      </a:r>
                      <a:r>
                        <a:rPr lang="en-US" sz="1500" dirty="0" smtClean="0">
                          <a:latin typeface="Simplified Arabic" panose="02020603050405020304" pitchFamily="18" charset="-78"/>
                          <a:cs typeface="Simplified Arabic" panose="02020603050405020304" pitchFamily="18" charset="-78"/>
                        </a:rPr>
                        <a:t>3G</a:t>
                      </a:r>
                      <a:r>
                        <a:rPr lang="ar-SA" sz="1500" baseline="0" dirty="0" smtClean="0">
                          <a:latin typeface="Simplified Arabic" panose="02020603050405020304" pitchFamily="18" charset="-78"/>
                          <a:cs typeface="Simplified Arabic" panose="02020603050405020304" pitchFamily="18" charset="-78"/>
                        </a:rPr>
                        <a:t> وإنترنت </a:t>
                      </a:r>
                      <a:r>
                        <a:rPr lang="en-US" sz="1500" baseline="0" dirty="0" smtClean="0">
                          <a:latin typeface="Simplified Arabic" panose="02020603050405020304" pitchFamily="18" charset="-78"/>
                          <a:cs typeface="Simplified Arabic" panose="02020603050405020304" pitchFamily="18" charset="-78"/>
                        </a:rPr>
                        <a:t>4G</a:t>
                      </a:r>
                      <a:r>
                        <a:rPr lang="ar-SA" sz="1500" baseline="0" dirty="0" smtClean="0">
                          <a:latin typeface="Simplified Arabic" panose="02020603050405020304" pitchFamily="18" charset="-78"/>
                          <a:cs typeface="Simplified Arabic" panose="02020603050405020304" pitchFamily="18" charset="-78"/>
                        </a:rPr>
                        <a:t>.</a:t>
                      </a:r>
                      <a:endParaRPr lang="en-US" sz="15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خدمات الإشراف على الأمن.</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الإشراف على توفير الاحتياجات الضرورية للمواطنين.</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تسويق المشاريع الملحّة للمنطقة.</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تشجيع التعاون بين المؤسسات الفاعلة في المنطقة. </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خدمات</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الهاتف المحمول.</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خدمة التجوال، وخدمة المكالمات،</a:t>
                      </a:r>
                      <a:r>
                        <a:rPr lang="ar-SA" sz="1500" baseline="0" dirty="0" smtClean="0">
                          <a:latin typeface="Simplified Arabic" panose="02020603050405020304" pitchFamily="18" charset="-78"/>
                          <a:cs typeface="Simplified Arabic" panose="02020603050405020304" pitchFamily="18" charset="-78"/>
                        </a:rPr>
                        <a:t> والخدمات المتعلقة بالفاتورة، وخدمة الرسائل، وخدمة الإنترنت، وغيرها من الخدمات المتعلقة بالاتصالات الخلوية.</a:t>
                      </a:r>
                      <a:endParaRPr lang="en-US" sz="15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1408555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2559709373"/>
              </p:ext>
            </p:extLst>
          </p:nvPr>
        </p:nvGraphicFramePr>
        <p:xfrm>
          <a:off x="228601" y="1219200"/>
          <a:ext cx="8637464" cy="5181600"/>
        </p:xfrm>
        <a:graphic>
          <a:graphicData uri="http://schemas.openxmlformats.org/drawingml/2006/table">
            <a:tbl>
              <a:tblPr firstRow="1" bandRow="1">
                <a:tableStyleId>{5C22544A-7EE6-4342-B048-85BDC9FD1C3A}</a:tableStyleId>
              </a:tblPr>
              <a:tblGrid>
                <a:gridCol w="4174906"/>
                <a:gridCol w="4462558"/>
              </a:tblGrid>
              <a:tr h="320568">
                <a:tc gridSpan="2">
                  <a:txBody>
                    <a:bodyPr/>
                    <a:lstStyle/>
                    <a:p>
                      <a:pPr algn="ctr" rtl="1"/>
                      <a:r>
                        <a:rPr lang="ar-SA" sz="1600" b="1" dirty="0" smtClean="0">
                          <a:solidFill>
                            <a:schemeClr val="tx1"/>
                          </a:solidFill>
                          <a:latin typeface="Simplified Arabic" panose="02020603050405020304" pitchFamily="18" charset="-78"/>
                          <a:cs typeface="Simplified Arabic" panose="02020603050405020304" pitchFamily="18" charset="-78"/>
                        </a:rPr>
                        <a:t>المجال: خدمات</a:t>
                      </a:r>
                      <a:r>
                        <a:rPr lang="ar-SA" sz="1600" b="1" baseline="0" dirty="0" smtClean="0">
                          <a:solidFill>
                            <a:schemeClr val="tx1"/>
                          </a:solidFill>
                          <a:latin typeface="Simplified Arabic" panose="02020603050405020304" pitchFamily="18" charset="-78"/>
                          <a:cs typeface="Simplified Arabic" panose="02020603050405020304" pitchFamily="18" charset="-78"/>
                        </a:rPr>
                        <a:t> أخرى - 1</a:t>
                      </a:r>
                      <a:endParaRPr lang="en-US" sz="1600" b="1" dirty="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2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المستقبلية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تتطلع المؤسسة لتقديمها</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511040">
                <a:tc>
                  <a:txBody>
                    <a:bodyPr/>
                    <a:lstStyle/>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إقامة نادي صحي وحمام تركي للنساء.</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إنشاء</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مطبخ لتصنيع المأكولات والحلويات المنزلية.</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تأثيث رياض الأطفال بطريقة نموذجية.</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فتح صفوف مدرسية للمراحل الابتدائية.</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التقليل من البطالة بزيادة فعالية التدريب المهني.</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التقليل من ظاهرة تسرب الفتيات والشباب من المدارس.</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ربط الشباب بسوق العمل. </a:t>
                      </a:r>
                    </a:p>
                    <a:p>
                      <a:pPr marL="342900" indent="-342900" algn="just" rtl="1">
                        <a:spcBef>
                          <a:spcPts val="1200"/>
                        </a:spcBef>
                        <a:spcAft>
                          <a:spcPts val="1200"/>
                        </a:spcAft>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المهن التطبيقية</a:t>
                      </a:r>
                      <a:r>
                        <a:rPr lang="ar-SA" sz="1500" baseline="0" dirty="0" smtClean="0">
                          <a:latin typeface="Simplified Arabic" panose="02020603050405020304" pitchFamily="18" charset="-78"/>
                          <a:cs typeface="Simplified Arabic" panose="02020603050405020304" pitchFamily="18" charset="-78"/>
                        </a:rPr>
                        <a:t> والبرامج المسائية.</a:t>
                      </a:r>
                    </a:p>
                  </a:txBody>
                  <a:tcPr anchor="ctr"/>
                </a:tc>
                <a:tc>
                  <a:txBody>
                    <a:bodyPr/>
                    <a:lstStyle/>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خدمات تعليمية واستشارية</a:t>
                      </a:r>
                      <a:r>
                        <a:rPr lang="ar-SA" sz="1500" baseline="0" dirty="0" smtClean="0">
                          <a:latin typeface="Simplified Arabic" panose="02020603050405020304" pitchFamily="18" charset="-78"/>
                          <a:cs typeface="Simplified Arabic" panose="02020603050405020304" pitchFamily="18" charset="-78"/>
                        </a:rPr>
                        <a:t> والتشبيك مع المؤسسات التعليمية.</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عمل دراسات وبحوث علمية ومساعدة الجهات المختصة على حل مشكلات المجتمع وقضايا التنمية فيه.</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تنفيذ</a:t>
                      </a:r>
                      <a:r>
                        <a:rPr lang="ar-SA" sz="1500" baseline="0" dirty="0" smtClean="0">
                          <a:latin typeface="Simplified Arabic" panose="02020603050405020304" pitchFamily="18" charset="-78"/>
                          <a:cs typeface="Simplified Arabic" panose="02020603050405020304" pitchFamily="18" charset="-78"/>
                        </a:rPr>
                        <a:t> أنشطة ثقافية ورياضية.</a:t>
                      </a:r>
                    </a:p>
                    <a:p>
                      <a:pPr marL="342900" indent="-342900" algn="just" rtl="1">
                        <a:spcBef>
                          <a:spcPts val="3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تقديم دورات تثقيفية وتوعوية للنساء ودورات تعليمية مثل التطريز والخياطة والتجميل.</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مساعدات مادية ومعنوية للعائلات والنساء المهمشات.</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تنفيذ أنشطة ترفيهية واجتماعية.</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تمكين المرأة من خلال زيادة الوعي ومساعدة النساء للمطالبة بحقوقهن من خلال العمل على مشاريع مدرة للدخل.</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تمكين الشباب من خلال دورات في القيادة الشابة ودورات مهارات الاتصال والتواصل والتوعية في دور الشباب وأهميتهم في تنمية المجتمع.</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التمكين الاقتصادي من خلال التنسيق مع مؤسسات القطاع الخاص والاتحادات لتوفير فرص عمل</a:t>
                      </a:r>
                      <a:r>
                        <a:rPr lang="ar-SA" sz="1500" baseline="0" dirty="0" smtClean="0">
                          <a:latin typeface="Simplified Arabic" panose="02020603050405020304" pitchFamily="18" charset="-78"/>
                          <a:cs typeface="Simplified Arabic" panose="02020603050405020304" pitchFamily="18" charset="-78"/>
                        </a:rPr>
                        <a:t> وتوظيف فئة الشباب.</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دعم مشاريع الطلائع لتوفير الدخل.</a:t>
                      </a:r>
                    </a:p>
                    <a:p>
                      <a:pPr marL="342900" indent="-342900" algn="just" rtl="1">
                        <a:spcBef>
                          <a:spcPts val="3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النمو بالقطاعات التنموية في كافة القطاعات لفئتي</a:t>
                      </a:r>
                      <a:r>
                        <a:rPr lang="ar-SA" sz="1500" baseline="0" dirty="0" smtClean="0">
                          <a:latin typeface="Simplified Arabic" panose="02020603050405020304" pitchFamily="18" charset="-78"/>
                          <a:cs typeface="Simplified Arabic" panose="02020603050405020304" pitchFamily="18" charset="-78"/>
                        </a:rPr>
                        <a:t> الشباب والمرأة.</a:t>
                      </a:r>
                    </a:p>
                  </a:txBody>
                  <a:tcPr anchor="ctr"/>
                </a:tc>
              </a:tr>
            </a:tbl>
          </a:graphicData>
        </a:graphic>
      </p:graphicFrame>
    </p:spTree>
    <p:extLst>
      <p:ext uri="{BB962C8B-B14F-4D97-AF65-F5344CB8AC3E}">
        <p14:creationId xmlns="" xmlns:p14="http://schemas.microsoft.com/office/powerpoint/2010/main" val="1650303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1786912939"/>
              </p:ext>
            </p:extLst>
          </p:nvPr>
        </p:nvGraphicFramePr>
        <p:xfrm>
          <a:off x="228601" y="1219200"/>
          <a:ext cx="8637464" cy="5181600"/>
        </p:xfrm>
        <a:graphic>
          <a:graphicData uri="http://schemas.openxmlformats.org/drawingml/2006/table">
            <a:tbl>
              <a:tblPr firstRow="1" bandRow="1">
                <a:tableStyleId>{5C22544A-7EE6-4342-B048-85BDC9FD1C3A}</a:tableStyleId>
              </a:tblPr>
              <a:tblGrid>
                <a:gridCol w="4174906"/>
                <a:gridCol w="4462558"/>
              </a:tblGrid>
              <a:tr h="320568">
                <a:tc gridSpan="2">
                  <a:txBody>
                    <a:bodyPr/>
                    <a:lstStyle/>
                    <a:p>
                      <a:pPr algn="ctr" rtl="1"/>
                      <a:r>
                        <a:rPr lang="ar-SA" sz="1600" b="1" dirty="0" smtClean="0">
                          <a:solidFill>
                            <a:schemeClr val="tx1"/>
                          </a:solidFill>
                          <a:latin typeface="Simplified Arabic" panose="02020603050405020304" pitchFamily="18" charset="-78"/>
                          <a:cs typeface="Simplified Arabic" panose="02020603050405020304" pitchFamily="18" charset="-78"/>
                        </a:rPr>
                        <a:t>المجال: خدمات</a:t>
                      </a:r>
                      <a:r>
                        <a:rPr lang="ar-SA" sz="1600" b="1" baseline="0" dirty="0" smtClean="0">
                          <a:solidFill>
                            <a:schemeClr val="tx1"/>
                          </a:solidFill>
                          <a:latin typeface="Simplified Arabic" panose="02020603050405020304" pitchFamily="18" charset="-78"/>
                          <a:cs typeface="Simplified Arabic" panose="02020603050405020304" pitchFamily="18" charset="-78"/>
                        </a:rPr>
                        <a:t> أخرى - 2</a:t>
                      </a:r>
                      <a:endParaRPr lang="en-US" sz="1600" b="1" dirty="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2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المستقبلية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تتطلع المؤسسة لتقديمها</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358639">
                <a:tc>
                  <a:txBody>
                    <a:bodyPr/>
                    <a:lstStyle/>
                    <a:p>
                      <a:pPr marL="342900" indent="-342900" algn="just" rtl="1">
                        <a:spcBef>
                          <a:spcPts val="1200"/>
                        </a:spcBef>
                        <a:spcAft>
                          <a:spcPts val="1200"/>
                        </a:spcAft>
                        <a:buFont typeface="+mj-lt"/>
                        <a:buAutoNum type="arabicPeriod" startAt="9"/>
                      </a:pPr>
                      <a:r>
                        <a:rPr lang="ar-SA" sz="1500" dirty="0" smtClean="0">
                          <a:latin typeface="Simplified Arabic" panose="02020603050405020304" pitchFamily="18" charset="-78"/>
                          <a:cs typeface="Simplified Arabic" panose="02020603050405020304" pitchFamily="18" charset="-78"/>
                        </a:rPr>
                        <a:t>إقامة نادي لكبار السن.</a:t>
                      </a:r>
                    </a:p>
                    <a:p>
                      <a:pPr marL="342900" indent="-342900" algn="just" rtl="1">
                        <a:spcBef>
                          <a:spcPts val="1200"/>
                        </a:spcBef>
                        <a:spcAft>
                          <a:spcPts val="1200"/>
                        </a:spcAft>
                        <a:buFont typeface="+mj-lt"/>
                        <a:buAutoNum type="arabicPeriod" startAt="9"/>
                      </a:pPr>
                      <a:r>
                        <a:rPr lang="ar-SA" sz="1500" dirty="0" smtClean="0">
                          <a:latin typeface="Simplified Arabic" panose="02020603050405020304" pitchFamily="18" charset="-78"/>
                          <a:cs typeface="Simplified Arabic" panose="02020603050405020304" pitchFamily="18" charset="-78"/>
                        </a:rPr>
                        <a:t>إنشاء صالون تجميلي.</a:t>
                      </a:r>
                    </a:p>
                    <a:p>
                      <a:pPr marL="342900" indent="-342900" algn="just" rtl="1">
                        <a:spcBef>
                          <a:spcPts val="1200"/>
                        </a:spcBef>
                        <a:spcAft>
                          <a:spcPts val="1200"/>
                        </a:spcAft>
                        <a:buFont typeface="+mj-lt"/>
                        <a:buAutoNum type="arabicPeriod" startAt="9"/>
                      </a:pPr>
                      <a:r>
                        <a:rPr lang="ar-SA" sz="1500" dirty="0" smtClean="0">
                          <a:latin typeface="Simplified Arabic" panose="02020603050405020304" pitchFamily="18" charset="-78"/>
                          <a:cs typeface="Simplified Arabic" panose="02020603050405020304" pitchFamily="18" charset="-78"/>
                        </a:rPr>
                        <a:t>تقديم المشاريع الصغيرة للأيتام.</a:t>
                      </a:r>
                    </a:p>
                    <a:p>
                      <a:pPr marL="342900" indent="-342900" algn="just" rtl="1">
                        <a:spcBef>
                          <a:spcPts val="1200"/>
                        </a:spcBef>
                        <a:spcAft>
                          <a:spcPts val="1200"/>
                        </a:spcAft>
                        <a:buFont typeface="+mj-lt"/>
                        <a:buAutoNum type="arabicPeriod" startAt="9"/>
                      </a:pPr>
                      <a:r>
                        <a:rPr lang="ar-SA" sz="1500" dirty="0" smtClean="0">
                          <a:latin typeface="Simplified Arabic" panose="02020603050405020304" pitchFamily="18" charset="-78"/>
                          <a:cs typeface="Simplified Arabic" panose="02020603050405020304" pitchFamily="18" charset="-78"/>
                        </a:rPr>
                        <a:t>مشروع الدجاج البياض واللاحم للأسر الفقيرة.</a:t>
                      </a:r>
                    </a:p>
                    <a:p>
                      <a:pPr marL="342900" indent="-342900" algn="just" rtl="1">
                        <a:spcBef>
                          <a:spcPts val="1200"/>
                        </a:spcBef>
                        <a:spcAft>
                          <a:spcPts val="1200"/>
                        </a:spcAft>
                        <a:buFont typeface="+mj-lt"/>
                        <a:buAutoNum type="arabicPeriod" startAt="9"/>
                      </a:pPr>
                      <a:r>
                        <a:rPr lang="ar-SA" sz="1500" dirty="0" smtClean="0">
                          <a:latin typeface="Simplified Arabic" panose="02020603050405020304" pitchFamily="18" charset="-78"/>
                          <a:cs typeface="Simplified Arabic" panose="02020603050405020304" pitchFamily="18" charset="-78"/>
                        </a:rPr>
                        <a:t>تقديم خدمات استشارية في مجالات البيئة.</a:t>
                      </a:r>
                    </a:p>
                    <a:p>
                      <a:pPr marL="342900" indent="-342900" algn="just" rtl="1">
                        <a:spcBef>
                          <a:spcPts val="1200"/>
                        </a:spcBef>
                        <a:spcAft>
                          <a:spcPts val="1200"/>
                        </a:spcAft>
                        <a:buFont typeface="+mj-lt"/>
                        <a:buAutoNum type="arabicPeriod" startAt="9"/>
                      </a:pPr>
                      <a:r>
                        <a:rPr lang="ar-SA" sz="1500" dirty="0" smtClean="0">
                          <a:latin typeface="Simplified Arabic" panose="02020603050405020304" pitchFamily="18" charset="-78"/>
                          <a:cs typeface="Simplified Arabic" panose="02020603050405020304" pitchFamily="18" charset="-78"/>
                        </a:rPr>
                        <a:t>تقديم خدمات استشارية في مجالات السلامة والصحة المهنية.</a:t>
                      </a:r>
                    </a:p>
                    <a:p>
                      <a:pPr marL="342900" indent="-342900" algn="just" rtl="1">
                        <a:spcBef>
                          <a:spcPts val="1200"/>
                        </a:spcBef>
                        <a:spcAft>
                          <a:spcPts val="1200"/>
                        </a:spcAft>
                        <a:buFont typeface="+mj-lt"/>
                        <a:buAutoNum type="arabicPeriod" startAt="9"/>
                      </a:pPr>
                      <a:r>
                        <a:rPr lang="ar-SA" sz="1500" dirty="0" smtClean="0">
                          <a:latin typeface="Simplified Arabic" panose="02020603050405020304" pitchFamily="18" charset="-78"/>
                          <a:cs typeface="Simplified Arabic" panose="02020603050405020304" pitchFamily="18" charset="-78"/>
                        </a:rPr>
                        <a:t>تقديم خدمات استشارية في مجالات التكنولوجيا الحيوية.</a:t>
                      </a:r>
                    </a:p>
                    <a:p>
                      <a:pPr marL="342900" indent="-342900" algn="just" rtl="1">
                        <a:spcBef>
                          <a:spcPts val="1200"/>
                        </a:spcBef>
                        <a:spcAft>
                          <a:spcPts val="1200"/>
                        </a:spcAft>
                        <a:buFont typeface="+mj-lt"/>
                        <a:buAutoNum type="arabicPeriod" startAt="9"/>
                      </a:pPr>
                      <a:r>
                        <a:rPr lang="ar-SA" sz="1500" dirty="0" smtClean="0">
                          <a:latin typeface="Simplified Arabic" panose="02020603050405020304" pitchFamily="18" charset="-78"/>
                          <a:cs typeface="Simplified Arabic" panose="02020603050405020304" pitchFamily="18" charset="-78"/>
                        </a:rPr>
                        <a:t>فتح برامج دراسات عليا وفتح تخصصات تعليمية جديدة.</a:t>
                      </a:r>
                      <a:endParaRPr lang="en-US" sz="15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حفر آبار ارتوازية وتأهيل الأراضي واستصلاحها.</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توفير خدمة</a:t>
                      </a:r>
                      <a:r>
                        <a:rPr lang="ar-SA" sz="1500" baseline="0" dirty="0" smtClean="0">
                          <a:latin typeface="Simplified Arabic" panose="02020603050405020304" pitchFamily="18" charset="-78"/>
                          <a:cs typeface="Simplified Arabic" panose="02020603050405020304" pitchFamily="18" charset="-78"/>
                        </a:rPr>
                        <a:t> المياه </a:t>
                      </a:r>
                      <a:r>
                        <a:rPr lang="ar-SA" sz="1500" dirty="0" smtClean="0">
                          <a:latin typeface="Simplified Arabic" panose="02020603050405020304" pitchFamily="18" charset="-78"/>
                          <a:cs typeface="Simplified Arabic" panose="02020603050405020304" pitchFamily="18" charset="-78"/>
                        </a:rPr>
                        <a:t>للمناطق الفاقدة .</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تقديم الدعم للأسر المحتاجة</a:t>
                      </a:r>
                      <a:r>
                        <a:rPr lang="ar-SA" sz="1500" baseline="0" dirty="0" smtClean="0">
                          <a:latin typeface="Simplified Arabic" panose="02020603050405020304" pitchFamily="18" charset="-78"/>
                          <a:cs typeface="Simplified Arabic" panose="02020603050405020304" pitchFamily="18" charset="-78"/>
                        </a:rPr>
                        <a:t> من خيم وبناء بيوت للسكن.</a:t>
                      </a:r>
                      <a:endParaRPr lang="ar-SA" sz="1500" dirty="0" smtClean="0">
                        <a:latin typeface="Simplified Arabic" panose="02020603050405020304" pitchFamily="18" charset="-78"/>
                        <a:cs typeface="Simplified Arabic" panose="02020603050405020304" pitchFamily="18" charset="-78"/>
                      </a:endParaRP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تنمية المجتمع المحلي من خلال التشبيك مع الغرف التجارية والبلديات</a:t>
                      </a:r>
                      <a:r>
                        <a:rPr lang="ar-SA" sz="1500" baseline="0" dirty="0" smtClean="0">
                          <a:latin typeface="Simplified Arabic" panose="02020603050405020304" pitchFamily="18" charset="-78"/>
                          <a:cs typeface="Simplified Arabic" panose="02020603050405020304" pitchFamily="18" charset="-78"/>
                        </a:rPr>
                        <a:t> والمجالس القروية.</a:t>
                      </a:r>
                    </a:p>
                    <a:p>
                      <a:pPr marL="342900" indent="-342900" algn="just" rtl="1">
                        <a:spcBef>
                          <a:spcPts val="600"/>
                        </a:spcBef>
                        <a:buFont typeface="+mj-lt"/>
                        <a:buAutoNum type="arabicPeriod" startAt="12"/>
                      </a:pPr>
                      <a:r>
                        <a:rPr lang="ar-SA" sz="1500" baseline="0" dirty="0" smtClean="0">
                          <a:latin typeface="Simplified Arabic" panose="02020603050405020304" pitchFamily="18" charset="-78"/>
                          <a:cs typeface="Simplified Arabic" panose="02020603050405020304" pitchFamily="18" charset="-78"/>
                        </a:rPr>
                        <a:t>تقديم خدمة الإرشاد الميداني وعقد المؤتمرات والمحاضرات العلمية.</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تقديم</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خدمات الإرشاد الزراعي</a:t>
                      </a:r>
                      <a:r>
                        <a:rPr lang="ar-SA" sz="1500" baseline="0" dirty="0" smtClean="0">
                          <a:latin typeface="Simplified Arabic" panose="02020603050405020304" pitchFamily="18" charset="-78"/>
                          <a:cs typeface="Simplified Arabic" panose="02020603050405020304" pitchFamily="18" charset="-78"/>
                        </a:rPr>
                        <a:t> وبصورة دورية.</a:t>
                      </a:r>
                    </a:p>
                    <a:p>
                      <a:pPr marL="342900" indent="-342900" algn="just" rtl="1">
                        <a:spcBef>
                          <a:spcPts val="600"/>
                        </a:spcBef>
                        <a:buFont typeface="+mj-lt"/>
                        <a:buAutoNum type="arabicPeriod" startAt="12"/>
                      </a:pPr>
                      <a:r>
                        <a:rPr lang="ar-SA" sz="1500" baseline="0" dirty="0" smtClean="0">
                          <a:latin typeface="Simplified Arabic" panose="02020603050405020304" pitchFamily="18" charset="-78"/>
                          <a:cs typeface="Simplified Arabic" panose="02020603050405020304" pitchFamily="18" charset="-78"/>
                        </a:rPr>
                        <a:t>خدمة المزارعين وتوفير مشاريع وبرامج تطويرية.</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تقديم خدمات في مجال الإسعاف والطوارئ.</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تقديم</a:t>
                      </a:r>
                      <a:r>
                        <a:rPr lang="ar-SA" sz="1500" baseline="0" dirty="0" smtClean="0">
                          <a:latin typeface="Simplified Arabic" panose="02020603050405020304" pitchFamily="18" charset="-78"/>
                          <a:cs typeface="Simplified Arabic" panose="02020603050405020304" pitchFamily="18" charset="-78"/>
                        </a:rPr>
                        <a:t> الرعاية الصحية الأولية والثانوية.</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تأهيل المعاقين بجميع فئاتهم.</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تقديم خدمات الصحة النفسية والخدمات الاجتماعية.</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تقديم خدمات رعاية الأيتام والفقراء والمساكين والفئات المهمشة.</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تقديم خدمة التعليم العالي</a:t>
                      </a:r>
                      <a:r>
                        <a:rPr lang="ar-SA" sz="1500" baseline="0" dirty="0" smtClean="0">
                          <a:latin typeface="Simplified Arabic" panose="02020603050405020304" pitchFamily="18" charset="-78"/>
                          <a:cs typeface="Simplified Arabic" panose="02020603050405020304" pitchFamily="18" charset="-78"/>
                        </a:rPr>
                        <a:t> والتدريب المهني والتقني.</a:t>
                      </a:r>
                    </a:p>
                    <a:p>
                      <a:pPr marL="342900" indent="-342900" algn="just" rtl="1">
                        <a:spcBef>
                          <a:spcPts val="600"/>
                        </a:spcBef>
                        <a:buFont typeface="+mj-lt"/>
                        <a:buAutoNum type="arabicPeriod" startAt="12"/>
                      </a:pPr>
                      <a:r>
                        <a:rPr lang="ar-SA" sz="1500" dirty="0" smtClean="0">
                          <a:latin typeface="Simplified Arabic" panose="02020603050405020304" pitchFamily="18" charset="-78"/>
                          <a:cs typeface="Simplified Arabic" panose="02020603050405020304" pitchFamily="18" charset="-78"/>
                        </a:rPr>
                        <a:t>دعم رياديي الأعمال.</a:t>
                      </a:r>
                      <a:endParaRPr lang="en-US" sz="15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2765663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2" name="Chart 11"/>
          <p:cNvGraphicFramePr>
            <a:graphicFrameLocks/>
          </p:cNvGraphicFramePr>
          <p:nvPr>
            <p:extLst>
              <p:ext uri="{D42A27DB-BD31-4B8C-83A1-F6EECF244321}">
                <p14:modId xmlns="" xmlns:p14="http://schemas.microsoft.com/office/powerpoint/2010/main" val="970758619"/>
              </p:ext>
            </p:extLst>
          </p:nvPr>
        </p:nvGraphicFramePr>
        <p:xfrm>
          <a:off x="457200" y="1981200"/>
          <a:ext cx="82296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507475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3" name="Chart 12"/>
          <p:cNvGraphicFramePr>
            <a:graphicFrameLocks/>
          </p:cNvGraphicFramePr>
          <p:nvPr>
            <p:extLst>
              <p:ext uri="{D42A27DB-BD31-4B8C-83A1-F6EECF244321}">
                <p14:modId xmlns="" xmlns:p14="http://schemas.microsoft.com/office/powerpoint/2010/main" val="1984863320"/>
              </p:ext>
            </p:extLst>
          </p:nvPr>
        </p:nvGraphicFramePr>
        <p:xfrm>
          <a:off x="1371600" y="2133600"/>
          <a:ext cx="64008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080741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smtClean="0"/>
              <a:t>معلومات عامة حول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4022992909"/>
              </p:ext>
            </p:extLst>
          </p:nvPr>
        </p:nvGraphicFramePr>
        <p:xfrm>
          <a:off x="1143000" y="2590800"/>
          <a:ext cx="6781800" cy="2667000"/>
        </p:xfrm>
        <a:graphic>
          <a:graphicData uri="http://schemas.openxmlformats.org/drawingml/2006/table">
            <a:tbl>
              <a:tblPr firstRow="1" bandRow="1">
                <a:tableStyleId>{5C22544A-7EE6-4342-B048-85BDC9FD1C3A}</a:tableStyleId>
              </a:tblPr>
              <a:tblGrid>
                <a:gridCol w="1752600"/>
                <a:gridCol w="1981200"/>
                <a:gridCol w="2200275"/>
                <a:gridCol w="847725"/>
              </a:tblGrid>
              <a:tr h="370840">
                <a:tc>
                  <a:txBody>
                    <a:bodyPr/>
                    <a:lstStyle/>
                    <a:p>
                      <a:pPr algn="ctr"/>
                      <a:r>
                        <a:rPr lang="ar-SA" sz="1600" dirty="0" smtClean="0">
                          <a:latin typeface="Simplified Arabic" panose="02020603050405020304" pitchFamily="18" charset="-78"/>
                          <a:cs typeface="Simplified Arabic" panose="02020603050405020304" pitchFamily="18" charset="-78"/>
                        </a:rPr>
                        <a:t>النسبة</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عدد مزودي الخدمات</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المجال</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الرقم</a:t>
                      </a:r>
                      <a:endParaRPr lang="en-US" sz="1600" dirty="0">
                        <a:latin typeface="Simplified Arabic" panose="02020603050405020304" pitchFamily="18" charset="-78"/>
                        <a:cs typeface="Simplified Arabic" panose="02020603050405020304" pitchFamily="18" charset="-78"/>
                      </a:endParaRPr>
                    </a:p>
                  </a:txBody>
                  <a:tcPr anchor="ctr"/>
                </a:tc>
              </a:tr>
              <a:tr h="370840">
                <a:tc>
                  <a:txBody>
                    <a:bodyPr/>
                    <a:lstStyle/>
                    <a:p>
                      <a:pPr algn="ctr"/>
                      <a:r>
                        <a:rPr lang="ar-SA" sz="1600" dirty="0" smtClean="0">
                          <a:latin typeface="Simplified Arabic" panose="02020603050405020304" pitchFamily="18" charset="-78"/>
                          <a:cs typeface="Simplified Arabic" panose="02020603050405020304" pitchFamily="18" charset="-78"/>
                        </a:rPr>
                        <a:t>37%</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18</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التمويل المالي والإقراض</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1</a:t>
                      </a:r>
                      <a:endParaRPr lang="en-US" sz="1600" dirty="0">
                        <a:latin typeface="Simplified Arabic" panose="02020603050405020304" pitchFamily="18" charset="-78"/>
                        <a:cs typeface="Simplified Arabic" panose="02020603050405020304" pitchFamily="18" charset="-78"/>
                      </a:endParaRPr>
                    </a:p>
                  </a:txBody>
                  <a:tcPr anchor="ctr"/>
                </a:tc>
              </a:tr>
              <a:tr h="370840">
                <a:tc>
                  <a:txBody>
                    <a:bodyPr/>
                    <a:lstStyle/>
                    <a:p>
                      <a:pPr algn="ctr"/>
                      <a:r>
                        <a:rPr lang="ar-SA" sz="1600" dirty="0" smtClean="0">
                          <a:latin typeface="Simplified Arabic" panose="02020603050405020304" pitchFamily="18" charset="-78"/>
                          <a:cs typeface="Simplified Arabic" panose="02020603050405020304" pitchFamily="18" charset="-78"/>
                        </a:rPr>
                        <a:t>6%</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03</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الاستشارات والمعلومات</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2</a:t>
                      </a:r>
                      <a:endParaRPr lang="en-US" sz="1600" dirty="0">
                        <a:latin typeface="Simplified Arabic" panose="02020603050405020304" pitchFamily="18" charset="-78"/>
                        <a:cs typeface="Simplified Arabic" panose="02020603050405020304" pitchFamily="18" charset="-78"/>
                      </a:endParaRPr>
                    </a:p>
                  </a:txBody>
                  <a:tcPr anchor="ctr"/>
                </a:tc>
              </a:tr>
              <a:tr h="370840">
                <a:tc>
                  <a:txBody>
                    <a:bodyPr/>
                    <a:lstStyle/>
                    <a:p>
                      <a:pPr algn="ctr"/>
                      <a:r>
                        <a:rPr lang="ar-SA" sz="1600" dirty="0" smtClean="0">
                          <a:latin typeface="Simplified Arabic" panose="02020603050405020304" pitchFamily="18" charset="-78"/>
                          <a:cs typeface="Simplified Arabic" panose="02020603050405020304" pitchFamily="18" charset="-78"/>
                        </a:rPr>
                        <a:t>31%</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15</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التسجيل والترخيص</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3</a:t>
                      </a:r>
                      <a:endParaRPr lang="en-US" sz="1600" dirty="0">
                        <a:latin typeface="Simplified Arabic" panose="02020603050405020304" pitchFamily="18" charset="-78"/>
                        <a:cs typeface="Simplified Arabic" panose="02020603050405020304" pitchFamily="18" charset="-78"/>
                      </a:endParaRPr>
                    </a:p>
                  </a:txBody>
                  <a:tcPr anchor="ctr"/>
                </a:tc>
              </a:tr>
              <a:tr h="370840">
                <a:tc>
                  <a:txBody>
                    <a:bodyPr/>
                    <a:lstStyle/>
                    <a:p>
                      <a:pPr algn="ctr"/>
                      <a:r>
                        <a:rPr lang="ar-SA" sz="1600" dirty="0" smtClean="0">
                          <a:latin typeface="Simplified Arabic" panose="02020603050405020304" pitchFamily="18" charset="-78"/>
                          <a:cs typeface="Simplified Arabic" panose="02020603050405020304" pitchFamily="18" charset="-78"/>
                        </a:rPr>
                        <a:t>6%</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03</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خدمات</a:t>
                      </a:r>
                      <a:r>
                        <a:rPr lang="ar-SA" sz="1600" baseline="0" dirty="0" smtClean="0">
                          <a:latin typeface="Simplified Arabic" panose="02020603050405020304" pitchFamily="18" charset="-78"/>
                          <a:cs typeface="Simplified Arabic" panose="02020603050405020304" pitchFamily="18" charset="-78"/>
                        </a:rPr>
                        <a:t> أساسية</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4</a:t>
                      </a:r>
                      <a:endParaRPr lang="en-US" sz="1600" dirty="0">
                        <a:latin typeface="Simplified Arabic" panose="02020603050405020304" pitchFamily="18" charset="-78"/>
                        <a:cs typeface="Simplified Arabic" panose="02020603050405020304" pitchFamily="18" charset="-78"/>
                      </a:endParaRPr>
                    </a:p>
                  </a:txBody>
                  <a:tcPr anchor="ctr"/>
                </a:tc>
              </a:tr>
              <a:tr h="370840">
                <a:tc>
                  <a:txBody>
                    <a:bodyPr/>
                    <a:lstStyle/>
                    <a:p>
                      <a:pPr algn="ctr"/>
                      <a:r>
                        <a:rPr lang="ar-SA" sz="1600" dirty="0" smtClean="0">
                          <a:latin typeface="Simplified Arabic" panose="02020603050405020304" pitchFamily="18" charset="-78"/>
                          <a:cs typeface="Simplified Arabic" panose="02020603050405020304" pitchFamily="18" charset="-78"/>
                        </a:rPr>
                        <a:t>20%</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10</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خدمات أخرى</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dirty="0" smtClean="0">
                          <a:latin typeface="Simplified Arabic" panose="02020603050405020304" pitchFamily="18" charset="-78"/>
                          <a:cs typeface="Simplified Arabic" panose="02020603050405020304" pitchFamily="18" charset="-78"/>
                        </a:rPr>
                        <a:t>5</a:t>
                      </a:r>
                      <a:endParaRPr lang="en-US" sz="1600" dirty="0">
                        <a:latin typeface="Simplified Arabic" panose="02020603050405020304" pitchFamily="18" charset="-78"/>
                        <a:cs typeface="Simplified Arabic" panose="02020603050405020304" pitchFamily="18" charset="-78"/>
                      </a:endParaRPr>
                    </a:p>
                  </a:txBody>
                  <a:tcPr anchor="ctr"/>
                </a:tc>
              </a:tr>
              <a:tr h="441960">
                <a:tc>
                  <a:txBody>
                    <a:bodyPr/>
                    <a:lstStyle/>
                    <a:p>
                      <a:pPr algn="ctr"/>
                      <a:r>
                        <a:rPr lang="ar-SA" sz="1600" b="1" dirty="0" smtClean="0">
                          <a:latin typeface="Simplified Arabic" panose="02020603050405020304" pitchFamily="18" charset="-78"/>
                          <a:cs typeface="Simplified Arabic" panose="02020603050405020304" pitchFamily="18" charset="-78"/>
                        </a:rPr>
                        <a:t>100%</a:t>
                      </a:r>
                      <a:endParaRPr lang="en-US" sz="1600" b="1" dirty="0">
                        <a:latin typeface="Simplified Arabic" panose="02020603050405020304" pitchFamily="18" charset="-78"/>
                        <a:cs typeface="Simplified Arabic" panose="02020603050405020304" pitchFamily="18" charset="-78"/>
                      </a:endParaRPr>
                    </a:p>
                  </a:txBody>
                  <a:tcPr anchor="ctr"/>
                </a:tc>
                <a:tc>
                  <a:txBody>
                    <a:bodyPr/>
                    <a:lstStyle/>
                    <a:p>
                      <a:pPr algn="ctr"/>
                      <a:r>
                        <a:rPr lang="ar-SA" sz="1600" b="1" dirty="0" smtClean="0">
                          <a:latin typeface="Simplified Arabic" panose="02020603050405020304" pitchFamily="18" charset="-78"/>
                          <a:cs typeface="Simplified Arabic" panose="02020603050405020304" pitchFamily="18" charset="-78"/>
                        </a:rPr>
                        <a:t>49</a:t>
                      </a:r>
                      <a:endParaRPr lang="en-US" sz="1600" b="1" dirty="0">
                        <a:latin typeface="Simplified Arabic" panose="02020603050405020304" pitchFamily="18" charset="-78"/>
                        <a:cs typeface="Simplified Arabic" panose="02020603050405020304" pitchFamily="18" charset="-78"/>
                      </a:endParaRPr>
                    </a:p>
                  </a:txBody>
                  <a:tcPr anchor="ctr"/>
                </a:tc>
                <a:tc gridSpan="2">
                  <a:txBody>
                    <a:bodyPr/>
                    <a:lstStyle/>
                    <a:p>
                      <a:pPr algn="ctr"/>
                      <a:r>
                        <a:rPr lang="ar-SA" sz="1600" b="1" dirty="0" smtClean="0">
                          <a:latin typeface="Simplified Arabic" panose="02020603050405020304" pitchFamily="18" charset="-78"/>
                          <a:cs typeface="Simplified Arabic" panose="02020603050405020304" pitchFamily="18" charset="-78"/>
                        </a:rPr>
                        <a:t>المجموع</a:t>
                      </a:r>
                      <a:endParaRPr lang="en-US" sz="1600" b="1" dirty="0">
                        <a:latin typeface="Simplified Arabic" panose="02020603050405020304" pitchFamily="18" charset="-78"/>
                        <a:cs typeface="Simplified Arabic" panose="02020603050405020304" pitchFamily="18" charset="-78"/>
                      </a:endParaRPr>
                    </a:p>
                  </a:txBody>
                  <a:tcPr anchor="ctr"/>
                </a:tc>
                <a:tc hMerge="1">
                  <a:txBody>
                    <a:bodyPr/>
                    <a:lstStyle/>
                    <a:p>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 xmlns:p14="http://schemas.microsoft.com/office/powerpoint/2010/main" val="890572165"/>
              </p:ext>
            </p:extLst>
          </p:nvPr>
        </p:nvGraphicFramePr>
        <p:xfrm>
          <a:off x="1142999" y="2057400"/>
          <a:ext cx="6781800" cy="457200"/>
        </p:xfrm>
        <a:graphic>
          <a:graphicData uri="http://schemas.openxmlformats.org/drawingml/2006/table">
            <a:tbl>
              <a:tblPr firstRow="1" bandRow="1">
                <a:tableStyleId>{5C22544A-7EE6-4342-B048-85BDC9FD1C3A}</a:tableStyleId>
              </a:tblPr>
              <a:tblGrid>
                <a:gridCol w="6781800"/>
              </a:tblGrid>
              <a:tr h="457200">
                <a:tc>
                  <a:txBody>
                    <a:bodyPr/>
                    <a:lstStyle/>
                    <a:p>
                      <a:pPr algn="ctr"/>
                      <a:r>
                        <a:rPr lang="ar-SA" sz="1600" dirty="0" smtClean="0">
                          <a:solidFill>
                            <a:schemeClr val="tx1"/>
                          </a:solidFill>
                          <a:latin typeface="Simplified Arabic" panose="02020603050405020304" pitchFamily="18" charset="-78"/>
                          <a:cs typeface="Simplified Arabic" panose="02020603050405020304" pitchFamily="18" charset="-78"/>
                        </a:rPr>
                        <a:t>عينة</a:t>
                      </a:r>
                      <a:r>
                        <a:rPr lang="ar-SA" sz="1600" baseline="0" dirty="0" smtClean="0">
                          <a:solidFill>
                            <a:schemeClr val="tx1"/>
                          </a:solidFill>
                          <a:latin typeface="Simplified Arabic" panose="02020603050405020304" pitchFamily="18" charset="-78"/>
                          <a:cs typeface="Simplified Arabic" panose="02020603050405020304" pitchFamily="18" charset="-78"/>
                        </a:rPr>
                        <a:t> مزودي الخدمات المصنّفة حسب المجالات</a:t>
                      </a:r>
                      <a:endParaRPr lang="en-US" sz="1600" dirty="0">
                        <a:solidFill>
                          <a:schemeClr val="tx1"/>
                        </a:solidFill>
                        <a:latin typeface="Simplified Arabic" panose="02020603050405020304" pitchFamily="18" charset="-78"/>
                        <a:cs typeface="Simplified Arabic" panose="02020603050405020304" pitchFamily="18" charset="-78"/>
                      </a:endParaRPr>
                    </a:p>
                  </a:txBody>
                  <a:tcPr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D0D8E8"/>
                    </a:solidFill>
                  </a:tcPr>
                </a:tc>
              </a:tr>
            </a:tbl>
          </a:graphicData>
        </a:graphic>
      </p:graphicFrame>
    </p:spTree>
    <p:extLst>
      <p:ext uri="{BB962C8B-B14F-4D97-AF65-F5344CB8AC3E}">
        <p14:creationId xmlns="" xmlns:p14="http://schemas.microsoft.com/office/powerpoint/2010/main" val="881446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 xmlns:p14="http://schemas.microsoft.com/office/powerpoint/2010/main" val="2708696270"/>
              </p:ext>
            </p:extLst>
          </p:nvPr>
        </p:nvGraphicFramePr>
        <p:xfrm>
          <a:off x="1371600" y="2057400"/>
          <a:ext cx="64008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61981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 </a:t>
            </a:r>
            <a:r>
              <a:rPr lang="ar-SA" i="0" dirty="0" smtClean="0"/>
              <a:t>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 xmlns:p14="http://schemas.microsoft.com/office/powerpoint/2010/main" val="4204189445"/>
              </p:ext>
            </p:extLst>
          </p:nvPr>
        </p:nvGraphicFramePr>
        <p:xfrm>
          <a:off x="457200" y="1981200"/>
          <a:ext cx="82296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223657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 </a:t>
            </a:r>
            <a:r>
              <a:rPr lang="ar-SA" i="0" dirty="0" smtClean="0"/>
              <a:t>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193633082"/>
              </p:ext>
            </p:extLst>
          </p:nvPr>
        </p:nvGraphicFramePr>
        <p:xfrm>
          <a:off x="2057400" y="19812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888577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 xmlns:p14="http://schemas.microsoft.com/office/powerpoint/2010/main" val="3086446821"/>
              </p:ext>
            </p:extLst>
          </p:nvPr>
        </p:nvGraphicFramePr>
        <p:xfrm>
          <a:off x="1981200" y="19812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634084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1177713039"/>
              </p:ext>
            </p:extLst>
          </p:nvPr>
        </p:nvGraphicFramePr>
        <p:xfrm>
          <a:off x="20574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995063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Rectangle 7"/>
          <p:cNvSpPr/>
          <p:nvPr/>
        </p:nvSpPr>
        <p:spPr>
          <a:xfrm>
            <a:off x="438641" y="1295400"/>
            <a:ext cx="8400559"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spcBef>
                <a:spcPts val="1200"/>
              </a:spcBef>
            </a:pPr>
            <a:r>
              <a:rPr lang="ar-SA" sz="1600" dirty="0" smtClean="0">
                <a:solidFill>
                  <a:schemeClr val="tx1"/>
                </a:solidFill>
                <a:latin typeface="Simplified Arabic" panose="02020603050405020304" pitchFamily="18" charset="-78"/>
                <a:cs typeface="Simplified Arabic" panose="02020603050405020304" pitchFamily="18" charset="-78"/>
              </a:rPr>
              <a:t>أشار مزودي الخدمات الذين تم مقابلتهم على أن استمرارية وتواصل مؤسساتهم على تقديم خدماتهم وبرامجهم على النحو المطلوب يعتمد على عدة عوامل منها:</a:t>
            </a:r>
          </a:p>
        </p:txBody>
      </p:sp>
      <p:sp>
        <p:nvSpPr>
          <p:cNvPr id="9" name="Rounded Rectangle 8"/>
          <p:cNvSpPr/>
          <p:nvPr/>
        </p:nvSpPr>
        <p:spPr>
          <a:xfrm>
            <a:off x="4724401" y="2057400"/>
            <a:ext cx="4182694" cy="4038600"/>
          </a:xfrm>
          <a:prstGeom prst="roundRect">
            <a:avLst/>
          </a:prstGeom>
          <a:noFill/>
          <a:ln>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القوانين والتشريعات التي تحكم عمل المؤسسة.</a:t>
            </a:r>
          </a:p>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الدعم اللوجستي المقدم من الحكومة ومؤسساتها.</a:t>
            </a:r>
          </a:p>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جودة الخدمات المقدمة وكفاءة الموظفين ونشاطهم.</a:t>
            </a:r>
          </a:p>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المصداقية في تقديم الخدمات.</a:t>
            </a:r>
          </a:p>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رضا المستفيدين عن الخدمات المقدمة وثقتهم باستمرارها.</a:t>
            </a:r>
          </a:p>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الوضع الاقتصادي والسياسي القائم.</a:t>
            </a:r>
          </a:p>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التمويل الخارجي والمخصصات الحكومية للمؤسسة.</a:t>
            </a:r>
          </a:p>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مدى توفر الموارد التمويلية الذاتية للمؤسسة.</a:t>
            </a:r>
          </a:p>
          <a:p>
            <a:pPr marL="342900" indent="-342900" algn="just" rtl="1">
              <a:spcBef>
                <a:spcPts val="8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حجم الشراكات مع الممولين وفروع المؤسسة الأخرى.</a:t>
            </a:r>
          </a:p>
        </p:txBody>
      </p:sp>
      <p:sp>
        <p:nvSpPr>
          <p:cNvPr id="11" name="Rounded Rectangle 10"/>
          <p:cNvSpPr/>
          <p:nvPr/>
        </p:nvSpPr>
        <p:spPr>
          <a:xfrm>
            <a:off x="228600" y="2057400"/>
            <a:ext cx="4182694" cy="4038600"/>
          </a:xfrm>
          <a:prstGeom prst="roundRect">
            <a:avLst/>
          </a:prstGeom>
          <a:noFill/>
          <a:ln>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rtl="1">
              <a:spcBef>
                <a:spcPts val="1200"/>
              </a:spcBef>
              <a:buFont typeface="+mj-lt"/>
              <a:buAutoNum type="arabicPeriod" startAt="10"/>
            </a:pPr>
            <a:r>
              <a:rPr lang="ar-SA" sz="1600" dirty="0">
                <a:solidFill>
                  <a:schemeClr val="tx1"/>
                </a:solidFill>
                <a:latin typeface="Simplified Arabic" panose="02020603050405020304" pitchFamily="18" charset="-78"/>
                <a:cs typeface="Simplified Arabic" panose="02020603050405020304" pitchFamily="18" charset="-78"/>
              </a:rPr>
              <a:t>العائد المتوقع من الخدمة والمنافسة بين المؤسسات.</a:t>
            </a:r>
          </a:p>
          <a:p>
            <a:pPr marL="342900" indent="-342900" algn="just" rtl="1">
              <a:spcBef>
                <a:spcPts val="1200"/>
              </a:spcBef>
              <a:buFont typeface="+mj-lt"/>
              <a:buAutoNum type="arabicPeriod" startAt="10"/>
            </a:pPr>
            <a:r>
              <a:rPr lang="ar-SA" sz="1600" dirty="0">
                <a:solidFill>
                  <a:schemeClr val="tx1"/>
                </a:solidFill>
                <a:latin typeface="Simplified Arabic" panose="02020603050405020304" pitchFamily="18" charset="-78"/>
                <a:cs typeface="Simplified Arabic" panose="02020603050405020304" pitchFamily="18" charset="-78"/>
              </a:rPr>
              <a:t>الإمكانيات المتوفرة للمؤسسة ومتانة رأس المال.</a:t>
            </a:r>
          </a:p>
          <a:p>
            <a:pPr marL="342900" indent="-342900" algn="just" rtl="1">
              <a:spcBef>
                <a:spcPts val="1200"/>
              </a:spcBef>
              <a:buFont typeface="+mj-lt"/>
              <a:buAutoNum type="arabicPeriod" startAt="10"/>
            </a:pPr>
            <a:r>
              <a:rPr lang="ar-SA" sz="1600" dirty="0">
                <a:solidFill>
                  <a:schemeClr val="tx1"/>
                </a:solidFill>
                <a:latin typeface="Simplified Arabic" panose="02020603050405020304" pitchFamily="18" charset="-78"/>
                <a:cs typeface="Simplified Arabic" panose="02020603050405020304" pitchFamily="18" charset="-78"/>
              </a:rPr>
              <a:t>قوة البرامج المحدثة المقدمة من قبل المؤسسة.</a:t>
            </a:r>
          </a:p>
          <a:p>
            <a:pPr marL="342900" indent="-342900" algn="just" rtl="1">
              <a:spcBef>
                <a:spcPts val="1200"/>
              </a:spcBef>
              <a:buFont typeface="+mj-lt"/>
              <a:buAutoNum type="arabicPeriod" startAt="10"/>
            </a:pPr>
            <a:r>
              <a:rPr lang="ar-SA" sz="1600" dirty="0">
                <a:solidFill>
                  <a:schemeClr val="tx1"/>
                </a:solidFill>
                <a:latin typeface="Simplified Arabic" panose="02020603050405020304" pitchFamily="18" charset="-78"/>
                <a:cs typeface="Simplified Arabic" panose="02020603050405020304" pitchFamily="18" charset="-78"/>
              </a:rPr>
              <a:t>ديمومة المستفيدين من خدمات وبرامج المؤسسة.</a:t>
            </a:r>
          </a:p>
          <a:p>
            <a:pPr marL="342900" indent="-342900" algn="just" rtl="1">
              <a:spcBef>
                <a:spcPts val="1200"/>
              </a:spcBef>
              <a:buFont typeface="+mj-lt"/>
              <a:buAutoNum type="arabicPeriod" startAt="10"/>
            </a:pPr>
            <a:r>
              <a:rPr lang="ar-SA" sz="1600" dirty="0">
                <a:solidFill>
                  <a:schemeClr val="tx1"/>
                </a:solidFill>
                <a:latin typeface="Simplified Arabic" panose="02020603050405020304" pitchFamily="18" charset="-78"/>
                <a:cs typeface="Simplified Arabic" panose="02020603050405020304" pitchFamily="18" charset="-78"/>
              </a:rPr>
              <a:t>مدى الصلاحيات الممنوحة للمؤسسة.</a:t>
            </a:r>
          </a:p>
          <a:p>
            <a:pPr marL="342900" indent="-342900" algn="just" rtl="1">
              <a:spcBef>
                <a:spcPts val="1200"/>
              </a:spcBef>
              <a:buFont typeface="+mj-lt"/>
              <a:buAutoNum type="arabicPeriod" startAt="10"/>
            </a:pPr>
            <a:r>
              <a:rPr lang="ar-SA" sz="1600" dirty="0">
                <a:solidFill>
                  <a:schemeClr val="tx1"/>
                </a:solidFill>
                <a:latin typeface="Simplified Arabic" panose="02020603050405020304" pitchFamily="18" charset="-78"/>
                <a:cs typeface="Simplified Arabic" panose="02020603050405020304" pitchFamily="18" charset="-78"/>
              </a:rPr>
              <a:t>إنتماء المجتمع المحلي وثقتهم بخدمات المؤسسات.</a:t>
            </a:r>
          </a:p>
          <a:p>
            <a:pPr marL="342900" indent="-342900" algn="just" rtl="1">
              <a:spcBef>
                <a:spcPts val="1200"/>
              </a:spcBef>
              <a:buFont typeface="+mj-lt"/>
              <a:buAutoNum type="arabicPeriod" startAt="10"/>
            </a:pPr>
            <a:r>
              <a:rPr lang="ar-SA" sz="1600" dirty="0">
                <a:solidFill>
                  <a:schemeClr val="tx1"/>
                </a:solidFill>
                <a:latin typeface="Simplified Arabic" panose="02020603050405020304" pitchFamily="18" charset="-78"/>
                <a:cs typeface="Simplified Arabic" panose="02020603050405020304" pitchFamily="18" charset="-78"/>
              </a:rPr>
              <a:t>سلاسة القانون وتوفر الأمن.</a:t>
            </a:r>
          </a:p>
          <a:p>
            <a:pPr marL="342900" indent="-342900" algn="just" rtl="1">
              <a:spcBef>
                <a:spcPts val="1200"/>
              </a:spcBef>
              <a:buFont typeface="+mj-lt"/>
              <a:buAutoNum type="arabicPeriod" startAt="10"/>
            </a:pPr>
            <a:r>
              <a:rPr lang="ar-SA" sz="1600" dirty="0">
                <a:solidFill>
                  <a:schemeClr val="tx1"/>
                </a:solidFill>
                <a:latin typeface="Simplified Arabic" panose="02020603050405020304" pitchFamily="18" charset="-78"/>
                <a:cs typeface="Simplified Arabic" panose="02020603050405020304" pitchFamily="18" charset="-78"/>
              </a:rPr>
              <a:t>الطلب المباشر على الخدمات ومدى الحاجة لها.</a:t>
            </a:r>
            <a:endParaRPr lang="en-US" sz="16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757146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 </a:t>
            </a:r>
            <a:r>
              <a:rPr lang="ar-SA" i="0" dirty="0" smtClean="0"/>
              <a:t>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Rounded Rectangle 8"/>
          <p:cNvSpPr/>
          <p:nvPr/>
        </p:nvSpPr>
        <p:spPr>
          <a:xfrm>
            <a:off x="457200" y="5181600"/>
            <a:ext cx="8305800" cy="914400"/>
          </a:xfrm>
          <a:prstGeom prst="roundRect">
            <a:avLst/>
          </a:prstGeom>
          <a:noFill/>
          <a:ln>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أشارت 14 مؤسسة ممن تم مقابلتهم على اعتمادهم على وسائل ترويجية وتسويقية أخرى غير المذكورة أعلاه للترويج عن خدماتهم وبرامجهم حيث اعتمدت 7 مؤسسات منهم على سمعة مؤسساتهم في الترويج عن خدماتهم، في حين اعتمد الباقي على التجربة السابقة لهم مع زبائنهم، والرسائل القصيرة، وإصدار مجلات خاصة بهم كوسيلة للترويج عن خدماتهم.</a:t>
            </a:r>
          </a:p>
        </p:txBody>
      </p:sp>
      <p:graphicFrame>
        <p:nvGraphicFramePr>
          <p:cNvPr id="10" name="Chart 9"/>
          <p:cNvGraphicFramePr>
            <a:graphicFrameLocks/>
          </p:cNvGraphicFramePr>
          <p:nvPr>
            <p:extLst>
              <p:ext uri="{D42A27DB-BD31-4B8C-83A1-F6EECF244321}">
                <p14:modId xmlns="" xmlns:p14="http://schemas.microsoft.com/office/powerpoint/2010/main" val="2832010350"/>
              </p:ext>
            </p:extLst>
          </p:nvPr>
        </p:nvGraphicFramePr>
        <p:xfrm>
          <a:off x="533400" y="1295400"/>
          <a:ext cx="82296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20414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 </a:t>
            </a:r>
            <a:r>
              <a:rPr lang="ar-SA" i="0" dirty="0" smtClean="0"/>
              <a:t>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Rectangle 8"/>
          <p:cNvSpPr/>
          <p:nvPr/>
        </p:nvSpPr>
        <p:spPr>
          <a:xfrm>
            <a:off x="457200" y="1295400"/>
            <a:ext cx="8229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أما فيما يتعلق بالوسائل المختلفة المستخدمة من قبل مزودي الخدمات أثناء تقديم خدماتهم بما فيها الوسائل التكنولوجية فقد تنوعت حسب طبيعة عمل تلك المؤسسات وقد كان أبرزها:</a:t>
            </a:r>
          </a:p>
          <a:p>
            <a:pPr algn="just" rtl="1"/>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3" name="Table 2"/>
          <p:cNvGraphicFramePr>
            <a:graphicFrameLocks noGrp="1"/>
          </p:cNvGraphicFramePr>
          <p:nvPr>
            <p:extLst>
              <p:ext uri="{D42A27DB-BD31-4B8C-83A1-F6EECF244321}">
                <p14:modId xmlns="" xmlns:p14="http://schemas.microsoft.com/office/powerpoint/2010/main" val="1018373310"/>
              </p:ext>
            </p:extLst>
          </p:nvPr>
        </p:nvGraphicFramePr>
        <p:xfrm>
          <a:off x="430336" y="1828800"/>
          <a:ext cx="8332664" cy="4373880"/>
        </p:xfrm>
        <a:graphic>
          <a:graphicData uri="http://schemas.openxmlformats.org/drawingml/2006/table">
            <a:tbl>
              <a:tblPr firstRow="1" bandRow="1">
                <a:tableStyleId>{5C22544A-7EE6-4342-B048-85BDC9FD1C3A}</a:tableStyleId>
              </a:tblPr>
              <a:tblGrid>
                <a:gridCol w="4166332"/>
                <a:gridCol w="4166332"/>
              </a:tblGrid>
              <a:tr h="381000">
                <a:tc gridSpan="2">
                  <a:txBody>
                    <a:bodyPr/>
                    <a:lstStyle/>
                    <a:p>
                      <a:pPr algn="ctr"/>
                      <a:r>
                        <a:rPr lang="ar-SA" sz="1600" dirty="0" smtClean="0">
                          <a:latin typeface="Simplified Arabic" panose="02020603050405020304" pitchFamily="18" charset="-78"/>
                          <a:cs typeface="Simplified Arabic" panose="02020603050405020304" pitchFamily="18" charset="-78"/>
                        </a:rPr>
                        <a:t>الوسائل المستخدمة في تقديم خدمات</a:t>
                      </a:r>
                      <a:r>
                        <a:rPr lang="ar-SA" sz="1600" baseline="0" dirty="0" smtClean="0">
                          <a:latin typeface="Simplified Arabic" panose="02020603050405020304" pitchFamily="18" charset="-78"/>
                          <a:cs typeface="Simplified Arabic" panose="02020603050405020304" pitchFamily="18" charset="-78"/>
                        </a:rPr>
                        <a:t> المؤسسة بما فيها الوسائل التكنولوجية</a:t>
                      </a:r>
                      <a:endParaRPr lang="en-US" sz="1600" dirty="0">
                        <a:latin typeface="Simplified Arabic" panose="02020603050405020304" pitchFamily="18" charset="-78"/>
                        <a:cs typeface="Simplified Arabic" panose="02020603050405020304" pitchFamily="18" charset="-78"/>
                      </a:endParaRPr>
                    </a:p>
                  </a:txBody>
                  <a:tcPr anchor="ctr"/>
                </a:tc>
                <a:tc hMerge="1">
                  <a:txBody>
                    <a:bodyPr/>
                    <a:lstStyle/>
                    <a:p>
                      <a:endParaRPr lang="en-US" dirty="0"/>
                    </a:p>
                  </a:txBody>
                  <a:tcPr/>
                </a:tc>
              </a:tr>
              <a:tr h="2738718">
                <a:tc>
                  <a:txBody>
                    <a:bodyPr/>
                    <a:lstStyle/>
                    <a:p>
                      <a:pPr marL="285750" indent="-285750" algn="r" rtl="1">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برنامج نظم المعلومات</a:t>
                      </a:r>
                      <a:r>
                        <a:rPr lang="ar-SA" sz="1600" baseline="0" dirty="0" smtClean="0">
                          <a:latin typeface="Simplified Arabic" panose="02020603050405020304" pitchFamily="18" charset="-78"/>
                          <a:cs typeface="Simplified Arabic" panose="02020603050405020304" pitchFamily="18" charset="-78"/>
                        </a:rPr>
                        <a:t> الجغرافية (</a:t>
                      </a:r>
                      <a:r>
                        <a:rPr lang="en-US" sz="1600" baseline="0" dirty="0" smtClean="0">
                          <a:latin typeface="Simplified Arabic" panose="02020603050405020304" pitchFamily="18" charset="-78"/>
                          <a:cs typeface="Simplified Arabic" panose="02020603050405020304" pitchFamily="18" charset="-78"/>
                        </a:rPr>
                        <a:t>GIS</a:t>
                      </a:r>
                      <a:r>
                        <a:rPr lang="ar-SA" sz="1600" baseline="0" dirty="0" smtClean="0">
                          <a:latin typeface="Simplified Arabic" panose="02020603050405020304" pitchFamily="18" charset="-78"/>
                          <a:cs typeface="Simplified Arabic" panose="02020603050405020304" pitchFamily="18" charset="-78"/>
                        </a:rPr>
                        <a:t>).</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قواعد بيانات.</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الخدمات المباشرة من خلال الموظفين.</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برنامج التعليم المدمج.</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كاميرات ديجيتل.</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أجهزة مسح الأراضي المتطورة.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ماكينات إلكترونية للكشف عن وجود المياه.</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تسجيل حلقات ارشادية بالتعاون مع الإعلام المحلي.</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نظام الإكسل.</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المخططات الهندسية.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مواقع التواصل الاجتماعي.</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البطاقات الذكية.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التعليم التقليدي والتعليم الإلكتروني.</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نظام الصفوف الافتراضية.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التعليم من خلال التجارب العلمية.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نظام حضانة القدس التعليمية.</a:t>
                      </a:r>
                      <a:endParaRPr lang="en-US" sz="1600" dirty="0">
                        <a:latin typeface="Simplified Arabic" panose="02020603050405020304" pitchFamily="18" charset="-78"/>
                        <a:cs typeface="Simplified Arabic" panose="02020603050405020304" pitchFamily="18" charset="-78"/>
                      </a:endParaRPr>
                    </a:p>
                  </a:txBody>
                  <a:tcPr anchor="ctr"/>
                </a:tc>
                <a:tc>
                  <a:txBody>
                    <a:bodyPr/>
                    <a:lstStyle/>
                    <a:p>
                      <a:pPr marL="285750" indent="-285750" algn="r" rtl="1">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جهاز الحاسوب والإنترنت.</a:t>
                      </a:r>
                    </a:p>
                    <a:p>
                      <a:pPr marL="285750" indent="-285750" algn="r" rtl="1">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الرسائل</a:t>
                      </a:r>
                      <a:r>
                        <a:rPr lang="ar-SA" sz="1600" baseline="0" dirty="0" smtClean="0">
                          <a:latin typeface="Simplified Arabic" panose="02020603050405020304" pitchFamily="18" charset="-78"/>
                          <a:cs typeface="Simplified Arabic" panose="02020603050405020304" pitchFamily="18" charset="-78"/>
                        </a:rPr>
                        <a:t> القصيرة.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وسائل العرض التكنولوجية.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نظام أوراكل.</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الوسائل الترفيهية والألعاب التربوية.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توقيع مذكرات تفاهم مع المؤسسات.</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عقد مؤتمرات علمية صحفية ومحاضرات.</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ماكينات طباعة وتصوير.</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الخدمات الإلكترونية.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البريد الإلكتروني والموقع الإلكتروني للمؤسسة.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المنشورات المطبوعة والزيارات الميدانية.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عمل دراسات وأبحاث.</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عقد ورش عمل وندوات متخصصة.</a:t>
                      </a:r>
                    </a:p>
                    <a:p>
                      <a:pPr marL="285750" indent="-285750" algn="r" rtl="1">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نظام محوسب (</a:t>
                      </a:r>
                      <a:r>
                        <a:rPr lang="en-US" sz="1600" baseline="0" dirty="0" smtClean="0">
                          <a:latin typeface="Simplified Arabic" panose="02020603050405020304" pitchFamily="18" charset="-78"/>
                          <a:cs typeface="Simplified Arabic" panose="02020603050405020304" pitchFamily="18" charset="-78"/>
                        </a:rPr>
                        <a:t>AIMS</a:t>
                      </a:r>
                      <a:r>
                        <a:rPr lang="ar-SA" sz="1600" baseline="0" dirty="0" smtClean="0">
                          <a:latin typeface="Simplified Arabic" panose="02020603050405020304" pitchFamily="18" charset="-78"/>
                          <a:cs typeface="Simplified Arabic" panose="02020603050405020304" pitchFamily="18" charset="-78"/>
                        </a:rPr>
                        <a:t>).</a:t>
                      </a:r>
                    </a:p>
                    <a:p>
                      <a:pPr marL="285750" indent="-285750" algn="r" rtl="1">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الهاتف والفاكس.</a:t>
                      </a:r>
                    </a:p>
                    <a:p>
                      <a:pPr marL="285750" indent="-285750" algn="r" rtl="1">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المركبات.</a:t>
                      </a:r>
                      <a:endParaRPr lang="en-US" sz="16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4200286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smtClean="0"/>
              <a:t>معلومات </a:t>
            </a:r>
            <a:r>
              <a:rPr lang="ar-SA" i="0" dirty="0"/>
              <a:t>حول الخدمات التي يقدمها مزود </a:t>
            </a:r>
            <a:r>
              <a:rPr lang="ar-SA" i="0" dirty="0" smtClean="0"/>
              <a:t>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 xmlns:p14="http://schemas.microsoft.com/office/powerpoint/2010/main" val="1400778878"/>
              </p:ext>
            </p:extLst>
          </p:nvPr>
        </p:nvGraphicFramePr>
        <p:xfrm>
          <a:off x="20574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119446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smtClean="0"/>
              <a:t>معلومات </a:t>
            </a:r>
            <a:r>
              <a:rPr lang="ar-SA" i="0" dirty="0"/>
              <a:t>حول الخدمات التي يقدمها مزود </a:t>
            </a:r>
            <a:r>
              <a:rPr lang="ar-SA" i="0" dirty="0" smtClean="0"/>
              <a:t>الخدمة</a:t>
            </a:r>
            <a:endParaRPr lang="en-US" i="0" dirty="0"/>
          </a:p>
        </p:txBody>
      </p:sp>
      <p:sp>
        <p:nvSpPr>
          <p:cNvPr id="9" name="Rectangle 8"/>
          <p:cNvSpPr/>
          <p:nvPr/>
        </p:nvSpPr>
        <p:spPr>
          <a:xfrm>
            <a:off x="457200" y="1371600"/>
            <a:ext cx="8305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أما فيما يتعلق بأهم الميزات التنافسية للمؤسسات العاملة ضمن مجال التمويل المالي والإقراض التي تم مقابلتها فقد كانت على النحو التالي:</a:t>
            </a:r>
          </a:p>
          <a:p>
            <a:pPr algn="just" rtl="1"/>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2" name="Table 1"/>
          <p:cNvGraphicFramePr>
            <a:graphicFrameLocks noGrp="1"/>
          </p:cNvGraphicFramePr>
          <p:nvPr>
            <p:extLst>
              <p:ext uri="{D42A27DB-BD31-4B8C-83A1-F6EECF244321}">
                <p14:modId xmlns="" xmlns:p14="http://schemas.microsoft.com/office/powerpoint/2010/main" val="3806647466"/>
              </p:ext>
            </p:extLst>
          </p:nvPr>
        </p:nvGraphicFramePr>
        <p:xfrm>
          <a:off x="354136" y="1905000"/>
          <a:ext cx="8408864" cy="4201160"/>
        </p:xfrm>
        <a:graphic>
          <a:graphicData uri="http://schemas.openxmlformats.org/drawingml/2006/table">
            <a:tbl>
              <a:tblPr firstRow="1" bandRow="1">
                <a:tableStyleId>{5C22544A-7EE6-4342-B048-85BDC9FD1C3A}</a:tableStyleId>
              </a:tblPr>
              <a:tblGrid>
                <a:gridCol w="3989264"/>
                <a:gridCol w="4419600"/>
              </a:tblGrid>
              <a:tr h="370840">
                <a:tc gridSpan="2">
                  <a:txBody>
                    <a:bodyPr/>
                    <a:lstStyle/>
                    <a:p>
                      <a:pPr algn="ctr"/>
                      <a:r>
                        <a:rPr lang="ar-SA" sz="1600" dirty="0" smtClean="0">
                          <a:latin typeface="Simplified Arabic" panose="02020603050405020304" pitchFamily="18" charset="-78"/>
                          <a:cs typeface="Simplified Arabic" panose="02020603050405020304" pitchFamily="18" charset="-78"/>
                        </a:rPr>
                        <a:t>الميزات التنافسية للمؤسسة</a:t>
                      </a:r>
                      <a:endParaRPr lang="en-US" sz="1600" dirty="0">
                        <a:latin typeface="Simplified Arabic" panose="02020603050405020304" pitchFamily="18" charset="-78"/>
                        <a:cs typeface="Simplified Arabic" panose="02020603050405020304" pitchFamily="18" charset="-78"/>
                      </a:endParaRPr>
                    </a:p>
                  </a:txBody>
                  <a:tcPr>
                    <a:solidFill>
                      <a:schemeClr val="accent1">
                        <a:lumMod val="75000"/>
                      </a:schemeClr>
                    </a:solidFill>
                  </a:tcPr>
                </a:tc>
                <a:tc hMerge="1">
                  <a:txBody>
                    <a:bodyPr/>
                    <a:lstStyle/>
                    <a:p>
                      <a:endParaRPr lang="en-US" dirty="0"/>
                    </a:p>
                  </a:txBody>
                  <a:tcPr/>
                </a:tc>
              </a:tr>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latin typeface="Simplified Arabic" panose="02020603050405020304" pitchFamily="18" charset="-78"/>
                          <a:cs typeface="Simplified Arabic" panose="02020603050405020304" pitchFamily="18" charset="-78"/>
                        </a:rPr>
                        <a:t>المجال: التمويل المالي والإقراض</a:t>
                      </a:r>
                      <a:endParaRPr lang="en-US" sz="1600" b="1" dirty="0" smtClean="0">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dirty="0"/>
                    </a:p>
                  </a:txBody>
                  <a:tcPr/>
                </a:tc>
              </a:tr>
              <a:tr h="370840">
                <a:tc>
                  <a:txBody>
                    <a:bodyPr/>
                    <a:lstStyle/>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الدقة في تقديم الخدمات والشفافية.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الملاءمة المالية العالية.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الثبات والاستمرارية.</a:t>
                      </a:r>
                    </a:p>
                    <a:p>
                      <a:pPr marL="285750" indent="-285750" algn="r" rtl="1">
                        <a:spcBef>
                          <a:spcPts val="600"/>
                        </a:spcBef>
                        <a:spcAft>
                          <a:spcPts val="0"/>
                        </a:spcAft>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قوة</a:t>
                      </a:r>
                      <a:r>
                        <a:rPr lang="ar-SA" sz="1600" baseline="0" dirty="0" smtClean="0">
                          <a:latin typeface="Simplified Arabic" panose="02020603050405020304" pitchFamily="18" charset="-78"/>
                          <a:cs typeface="Simplified Arabic" panose="02020603050405020304" pitchFamily="18" charset="-78"/>
                        </a:rPr>
                        <a:t> النظام الإداري.</a:t>
                      </a:r>
                      <a:endParaRPr lang="ar-SA" sz="1600" dirty="0" smtClean="0">
                        <a:latin typeface="Simplified Arabic" panose="02020603050405020304" pitchFamily="18" charset="-78"/>
                        <a:cs typeface="Simplified Arabic" panose="02020603050405020304" pitchFamily="18" charset="-78"/>
                      </a:endParaRPr>
                    </a:p>
                    <a:p>
                      <a:pPr marL="285750" indent="-285750" algn="r" rtl="1">
                        <a:spcBef>
                          <a:spcPts val="600"/>
                        </a:spcBef>
                        <a:spcAft>
                          <a:spcPts val="0"/>
                        </a:spcAft>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السرية</a:t>
                      </a:r>
                      <a:r>
                        <a:rPr lang="ar-SA" sz="1600" baseline="0" dirty="0" smtClean="0">
                          <a:latin typeface="Simplified Arabic" panose="02020603050405020304" pitchFamily="18" charset="-78"/>
                          <a:cs typeface="Simplified Arabic" panose="02020603050405020304" pitchFamily="18" charset="-78"/>
                        </a:rPr>
                        <a:t> والحفاظ على خصوصية العملاء.</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الأمن والأمان في تقديم الخدمات.</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التواصل الدائم مع المؤسسات الشريكة.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الاتزام بالقوانين الدولية.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مرونة إجراءات تقديم الخدمات.</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عمل بعض المؤسسات التمويلية ضمن الشريعة الإسلامية.</a:t>
                      </a:r>
                      <a:endParaRPr lang="en-US" sz="1600" dirty="0">
                        <a:latin typeface="Simplified Arabic" panose="02020603050405020304" pitchFamily="18" charset="-78"/>
                        <a:cs typeface="Simplified Arabic" panose="02020603050405020304" pitchFamily="18" charset="-78"/>
                      </a:endParaRPr>
                    </a:p>
                  </a:txBody>
                  <a:tcPr/>
                </a:tc>
                <a:tc>
                  <a:txBody>
                    <a:bodyPr/>
                    <a:lstStyle/>
                    <a:p>
                      <a:pPr marL="285750" indent="-285750" algn="r" rtl="1">
                        <a:spcBef>
                          <a:spcPts val="600"/>
                        </a:spcBef>
                        <a:spcAft>
                          <a:spcPts val="0"/>
                        </a:spcAft>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جودة الخدمات المقدمة وتميزها وتنوعها.</a:t>
                      </a:r>
                    </a:p>
                    <a:p>
                      <a:pPr marL="285750" indent="-285750" algn="r" rtl="1">
                        <a:spcBef>
                          <a:spcPts val="600"/>
                        </a:spcBef>
                        <a:spcAft>
                          <a:spcPts val="0"/>
                        </a:spcAft>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القدرة على</a:t>
                      </a:r>
                      <a:r>
                        <a:rPr lang="ar-SA" sz="1600" baseline="0" dirty="0" smtClean="0">
                          <a:latin typeface="Simplified Arabic" panose="02020603050405020304" pitchFamily="18" charset="-78"/>
                          <a:cs typeface="Simplified Arabic" panose="02020603050405020304" pitchFamily="18" charset="-78"/>
                        </a:rPr>
                        <a:t> المنافسة.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السمعة الجيدة.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الحصة السوقية للمؤسسة.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تركيز الخدمات على القطاعات المهمشة.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يسر الإجراءات في المؤسسة والعمل المبني على الدراسات.</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السرعة في تقديم الخدمات وإنجاز المهام.</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الأقدمية في العمل ضمن القطاع الخاص بها.</a:t>
                      </a:r>
                    </a:p>
                    <a:p>
                      <a:pPr marL="285750" indent="-285750" algn="r" rtl="1">
                        <a:spcBef>
                          <a:spcPts val="600"/>
                        </a:spcBef>
                        <a:spcAft>
                          <a:spcPts val="0"/>
                        </a:spcAft>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الكادر البشري المؤهل والمميز.</a:t>
                      </a:r>
                    </a:p>
                    <a:p>
                      <a:pPr marL="285750" indent="-285750" algn="r" rtl="1">
                        <a:spcBef>
                          <a:spcPts val="600"/>
                        </a:spcBef>
                        <a:spcAft>
                          <a:spcPts val="0"/>
                        </a:spcAft>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سرعة التوسع</a:t>
                      </a:r>
                      <a:r>
                        <a:rPr lang="ar-SA" sz="1600" baseline="0" dirty="0" smtClean="0">
                          <a:latin typeface="Simplified Arabic" panose="02020603050405020304" pitchFamily="18" charset="-78"/>
                          <a:cs typeface="Simplified Arabic" panose="02020603050405020304" pitchFamily="18" charset="-78"/>
                        </a:rPr>
                        <a:t> الجغرافي للمؤسسة وانتشارها في الضفة الغربية وقطاع غزة.</a:t>
                      </a:r>
                    </a:p>
                  </a:txBody>
                  <a:tcPr/>
                </a:tc>
              </a:tr>
            </a:tbl>
          </a:graphicData>
        </a:graphic>
      </p:graphicFrame>
    </p:spTree>
    <p:extLst>
      <p:ext uri="{BB962C8B-B14F-4D97-AF65-F5344CB8AC3E}">
        <p14:creationId xmlns="" xmlns:p14="http://schemas.microsoft.com/office/powerpoint/2010/main" val="1243969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smtClean="0"/>
              <a:t>معلومات عامة حول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3803326105"/>
              </p:ext>
            </p:extLst>
          </p:nvPr>
        </p:nvGraphicFramePr>
        <p:xfrm>
          <a:off x="457200" y="1981200"/>
          <a:ext cx="82296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039974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smtClean="0"/>
              <a:t>معلومات </a:t>
            </a:r>
            <a:r>
              <a:rPr lang="ar-SA" i="0" dirty="0"/>
              <a:t>حول الخدمات التي يقدمها مزود </a:t>
            </a:r>
            <a:r>
              <a:rPr lang="ar-SA" i="0" dirty="0" smtClean="0"/>
              <a:t>الخدمة</a:t>
            </a:r>
            <a:endParaRPr lang="en-US" i="0" dirty="0"/>
          </a:p>
        </p:txBody>
      </p:sp>
      <p:sp>
        <p:nvSpPr>
          <p:cNvPr id="9" name="Rectangle 8"/>
          <p:cNvSpPr/>
          <p:nvPr/>
        </p:nvSpPr>
        <p:spPr>
          <a:xfrm>
            <a:off x="354136" y="1371600"/>
            <a:ext cx="8408864"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أما فيما يتعلق بأهم الميزات التنافسية للمؤسسات العاملة ضمن مجالي الاستشارات والمعلومات والخدمات الأساسية التي تم مقابلتها فقد كانت على النحو التالي:</a:t>
            </a:r>
          </a:p>
          <a:p>
            <a:pPr algn="just" rtl="1"/>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2" name="Table 1"/>
          <p:cNvGraphicFramePr>
            <a:graphicFrameLocks noGrp="1"/>
          </p:cNvGraphicFramePr>
          <p:nvPr>
            <p:extLst>
              <p:ext uri="{D42A27DB-BD31-4B8C-83A1-F6EECF244321}">
                <p14:modId xmlns="" xmlns:p14="http://schemas.microsoft.com/office/powerpoint/2010/main" val="456215454"/>
              </p:ext>
            </p:extLst>
          </p:nvPr>
        </p:nvGraphicFramePr>
        <p:xfrm>
          <a:off x="354136" y="1894679"/>
          <a:ext cx="8408864" cy="4201321"/>
        </p:xfrm>
        <a:graphic>
          <a:graphicData uri="http://schemas.openxmlformats.org/drawingml/2006/table">
            <a:tbl>
              <a:tblPr firstRow="1" bandRow="1">
                <a:tableStyleId>{5C22544A-7EE6-4342-B048-85BDC9FD1C3A}</a:tableStyleId>
              </a:tblPr>
              <a:tblGrid>
                <a:gridCol w="3989264"/>
                <a:gridCol w="4419600"/>
              </a:tblGrid>
              <a:tr h="347900">
                <a:tc gridSpan="2">
                  <a:txBody>
                    <a:bodyPr/>
                    <a:lstStyle/>
                    <a:p>
                      <a:pPr algn="ctr"/>
                      <a:r>
                        <a:rPr lang="ar-SA" sz="1600" dirty="0" smtClean="0">
                          <a:latin typeface="Simplified Arabic" panose="02020603050405020304" pitchFamily="18" charset="-78"/>
                          <a:cs typeface="Simplified Arabic" panose="02020603050405020304" pitchFamily="18" charset="-78"/>
                        </a:rPr>
                        <a:t>الميزات التنافسية للمؤسسة</a:t>
                      </a:r>
                      <a:endParaRPr lang="en-US" sz="1600" dirty="0">
                        <a:latin typeface="Simplified Arabic" panose="02020603050405020304" pitchFamily="18" charset="-78"/>
                        <a:cs typeface="Simplified Arabic" panose="02020603050405020304" pitchFamily="18" charset="-78"/>
                      </a:endParaRPr>
                    </a:p>
                  </a:txBody>
                  <a:tcPr>
                    <a:solidFill>
                      <a:schemeClr val="accent1">
                        <a:lumMod val="75000"/>
                      </a:schemeClr>
                    </a:solidFill>
                  </a:tcPr>
                </a:tc>
                <a:tc hMerge="1">
                  <a:txBody>
                    <a:bodyPr/>
                    <a:lstStyle/>
                    <a:p>
                      <a:endParaRPr lang="en-US" dirty="0"/>
                    </a:p>
                  </a:txBody>
                  <a:tcPr/>
                </a:tc>
              </a:tr>
              <a:tr h="34790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600" b="1" dirty="0" smtClean="0">
                          <a:latin typeface="Simplified Arabic" panose="02020603050405020304" pitchFamily="18" charset="-78"/>
                          <a:cs typeface="Simplified Arabic" panose="02020603050405020304" pitchFamily="18" charset="-78"/>
                        </a:rPr>
                        <a:t>المجال: الاستشارات</a:t>
                      </a:r>
                      <a:r>
                        <a:rPr lang="ar-SA" sz="1600" b="1" baseline="0" dirty="0" smtClean="0">
                          <a:latin typeface="Simplified Arabic" panose="02020603050405020304" pitchFamily="18" charset="-78"/>
                          <a:cs typeface="Simplified Arabic" panose="02020603050405020304" pitchFamily="18" charset="-78"/>
                        </a:rPr>
                        <a:t> والمعلومات</a:t>
                      </a:r>
                      <a:endParaRPr lang="en-US" sz="1600" b="1" dirty="0" smtClean="0">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dirty="0"/>
                    </a:p>
                  </a:txBody>
                  <a:tcPr/>
                </a:tc>
              </a:tr>
              <a:tr h="2008331">
                <a:tc>
                  <a:txBody>
                    <a:bodyPr/>
                    <a:lstStyle/>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القاعدة الاقتصادية القوية.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جودة الخدمات المقدمة وتميزها وتنوعها.</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الأقدمية في العمل ضمن القطاع الخاص بها.</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قوة النظام الإداري.</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الكادر البشري المؤهل والمميز.</a:t>
                      </a:r>
                    </a:p>
                  </a:txBody>
                  <a:tcPr anchor="ctr"/>
                </a:tc>
                <a:tc>
                  <a:txBody>
                    <a:bodyPr/>
                    <a:lstStyle/>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السمعة الجيدة.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وضوح معايير العمل.</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المهنية العالية.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الحياد والجدية.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ثقة المستفيدين بخدمات المؤسسة.</a:t>
                      </a:r>
                    </a:p>
                    <a:p>
                      <a:pPr marL="285750" indent="-285750" algn="r" rtl="1">
                        <a:spcBef>
                          <a:spcPts val="6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اعتماد المؤسسة على التمويل الذاتي.</a:t>
                      </a:r>
                    </a:p>
                  </a:txBody>
                  <a:tcPr anchor="ctr"/>
                </a:tc>
              </a:tr>
              <a:tr h="40605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600" b="1" kern="1200" dirty="0" smtClean="0">
                          <a:solidFill>
                            <a:schemeClr val="dk1"/>
                          </a:solidFill>
                          <a:latin typeface="Simplified Arabic" panose="02020603050405020304" pitchFamily="18" charset="-78"/>
                          <a:ea typeface="+mn-ea"/>
                          <a:cs typeface="Simplified Arabic" panose="02020603050405020304" pitchFamily="18" charset="-78"/>
                        </a:rPr>
                        <a:t>المجال: خدمات أساسية</a:t>
                      </a:r>
                    </a:p>
                  </a:txBody>
                  <a:tcPr anchor="ctr">
                    <a:solidFill>
                      <a:schemeClr val="accent1">
                        <a:lumMod val="60000"/>
                        <a:lumOff val="40000"/>
                      </a:schemeClr>
                    </a:solidFill>
                  </a:tcPr>
                </a:tc>
                <a:tc hMerge="1">
                  <a:txBody>
                    <a:bodyPr/>
                    <a:lstStyle/>
                    <a:p>
                      <a:pPr marL="0" indent="0" algn="r" rtl="1">
                        <a:spcBef>
                          <a:spcPts val="600"/>
                        </a:spcBef>
                        <a:spcAft>
                          <a:spcPts val="0"/>
                        </a:spcAft>
                        <a:buFont typeface="Wingdings" panose="05000000000000000000" pitchFamily="2" charset="2"/>
                        <a:buNone/>
                      </a:pPr>
                      <a:endParaRPr lang="ar-SA" sz="1600" baseline="0" dirty="0" smtClean="0">
                        <a:latin typeface="Simplified Arabic" panose="02020603050405020304" pitchFamily="18" charset="-78"/>
                        <a:cs typeface="Simplified Arabic" panose="02020603050405020304" pitchFamily="18" charset="-78"/>
                      </a:endParaRPr>
                    </a:p>
                  </a:txBody>
                  <a:tcPr anchor="ctr"/>
                </a:tc>
              </a:tr>
              <a:tr h="1091140">
                <a:tc>
                  <a:txBody>
                    <a:bodyPr/>
                    <a:lstStyle/>
                    <a:p>
                      <a:pPr marL="285750" marR="0" indent="-285750" algn="r" defTabSz="914400" rtl="1" eaLnBrk="1" fontAlgn="auto" latinLnBrk="0" hangingPunct="1">
                        <a:lnSpc>
                          <a:spcPct val="100000"/>
                        </a:lnSpc>
                        <a:spcBef>
                          <a:spcPts val="600"/>
                        </a:spcBef>
                        <a:spcAft>
                          <a:spcPts val="0"/>
                        </a:spcAft>
                        <a:buClrTx/>
                        <a:buSzTx/>
                        <a:buFont typeface="Wingdings" panose="05000000000000000000" pitchFamily="2" charset="2"/>
                        <a:buChar char="§"/>
                        <a:tabLst/>
                        <a:defRPr/>
                      </a:pPr>
                      <a:r>
                        <a:rPr lang="ar-SA" sz="1600" kern="1200" baseline="0" dirty="0" smtClean="0">
                          <a:solidFill>
                            <a:schemeClr val="dk1"/>
                          </a:solidFill>
                          <a:latin typeface="Simplified Arabic" panose="02020603050405020304" pitchFamily="18" charset="-78"/>
                          <a:ea typeface="+mn-ea"/>
                          <a:cs typeface="Simplified Arabic" panose="02020603050405020304" pitchFamily="18" charset="-78"/>
                        </a:rPr>
                        <a:t>خبرة الكادر البشري العالمية.</a:t>
                      </a:r>
                    </a:p>
                    <a:p>
                      <a:pPr marL="285750" marR="0" indent="-285750" algn="r" defTabSz="914400" rtl="1" eaLnBrk="1" fontAlgn="auto" latinLnBrk="0" hangingPunct="1">
                        <a:lnSpc>
                          <a:spcPct val="100000"/>
                        </a:lnSpc>
                        <a:spcBef>
                          <a:spcPts val="600"/>
                        </a:spcBef>
                        <a:spcAft>
                          <a:spcPts val="0"/>
                        </a:spcAft>
                        <a:buClrTx/>
                        <a:buSzTx/>
                        <a:buFont typeface="Wingdings" panose="05000000000000000000" pitchFamily="2" charset="2"/>
                        <a:buChar char="§"/>
                        <a:tabLst/>
                        <a:defRPr/>
                      </a:pPr>
                      <a:r>
                        <a:rPr lang="ar-SA" sz="1600" kern="1200" baseline="0" dirty="0" smtClean="0">
                          <a:solidFill>
                            <a:schemeClr val="dk1"/>
                          </a:solidFill>
                          <a:latin typeface="Simplified Arabic" panose="02020603050405020304" pitchFamily="18" charset="-78"/>
                          <a:ea typeface="+mn-ea"/>
                          <a:cs typeface="Simplified Arabic" panose="02020603050405020304" pitchFamily="18" charset="-78"/>
                        </a:rPr>
                        <a:t>التواصل المستمر مع العملاء.</a:t>
                      </a:r>
                    </a:p>
                  </a:txBody>
                  <a:tcPr anchor="ctr">
                    <a:solidFill>
                      <a:srgbClr val="E9EDF4"/>
                    </a:solidFill>
                  </a:tcPr>
                </a:tc>
                <a:tc>
                  <a:txBody>
                    <a:bodyPr/>
                    <a:lstStyle/>
                    <a:p>
                      <a:pPr marL="285750" indent="-285750" algn="r" defTabSz="914400" rtl="1" eaLnBrk="1" latinLnBrk="0" hangingPunct="1">
                        <a:spcBef>
                          <a:spcPts val="600"/>
                        </a:spcBef>
                        <a:spcAft>
                          <a:spcPts val="0"/>
                        </a:spcAft>
                        <a:buFont typeface="Wingdings" panose="05000000000000000000" pitchFamily="2" charset="2"/>
                        <a:buChar char="§"/>
                      </a:pPr>
                      <a:r>
                        <a:rPr lang="ar-SA" sz="1600" kern="1200" baseline="0" dirty="0" smtClean="0">
                          <a:solidFill>
                            <a:schemeClr val="dk1"/>
                          </a:solidFill>
                          <a:latin typeface="Simplified Arabic" panose="02020603050405020304" pitchFamily="18" charset="-78"/>
                          <a:ea typeface="+mn-ea"/>
                          <a:cs typeface="Simplified Arabic" panose="02020603050405020304" pitchFamily="18" charset="-78"/>
                        </a:rPr>
                        <a:t>الحياد وعدم التمييز وتقديم الخدمات بالتساوي.</a:t>
                      </a:r>
                    </a:p>
                    <a:p>
                      <a:pPr marL="285750" indent="-285750" algn="r" defTabSz="914400" rtl="1" eaLnBrk="1" latinLnBrk="0" hangingPunct="1">
                        <a:spcBef>
                          <a:spcPts val="600"/>
                        </a:spcBef>
                        <a:spcAft>
                          <a:spcPts val="0"/>
                        </a:spcAft>
                        <a:buFont typeface="Wingdings" panose="05000000000000000000" pitchFamily="2" charset="2"/>
                        <a:buChar char="§"/>
                      </a:pPr>
                      <a:r>
                        <a:rPr lang="ar-SA" sz="1600" kern="1200" baseline="0" dirty="0" smtClean="0">
                          <a:solidFill>
                            <a:schemeClr val="dk1"/>
                          </a:solidFill>
                          <a:latin typeface="Simplified Arabic" panose="02020603050405020304" pitchFamily="18" charset="-78"/>
                          <a:ea typeface="+mn-ea"/>
                          <a:cs typeface="Simplified Arabic" panose="02020603050405020304" pitchFamily="18" charset="-78"/>
                        </a:rPr>
                        <a:t>جودة الخدمات المقدمة.</a:t>
                      </a:r>
                    </a:p>
                    <a:p>
                      <a:pPr marL="285750" indent="-285750" algn="r" defTabSz="914400" rtl="1" eaLnBrk="1" latinLnBrk="0" hangingPunct="1">
                        <a:spcBef>
                          <a:spcPts val="600"/>
                        </a:spcBef>
                        <a:spcAft>
                          <a:spcPts val="0"/>
                        </a:spcAft>
                        <a:buFont typeface="Wingdings" panose="05000000000000000000" pitchFamily="2" charset="2"/>
                        <a:buChar char="§"/>
                      </a:pPr>
                      <a:r>
                        <a:rPr lang="ar-SA" sz="1600" kern="1200" baseline="0" dirty="0" smtClean="0">
                          <a:solidFill>
                            <a:schemeClr val="dk1"/>
                          </a:solidFill>
                          <a:latin typeface="Simplified Arabic" panose="02020603050405020304" pitchFamily="18" charset="-78"/>
                          <a:ea typeface="+mn-ea"/>
                          <a:cs typeface="Simplified Arabic" panose="02020603050405020304" pitchFamily="18" charset="-78"/>
                        </a:rPr>
                        <a:t>سرعة تقديم الخدمات.</a:t>
                      </a:r>
                      <a:endParaRPr lang="en-US" sz="1600" kern="1200" baseline="0" dirty="0">
                        <a:solidFill>
                          <a:schemeClr val="dk1"/>
                        </a:solidFill>
                        <a:latin typeface="Simplified Arabic" panose="02020603050405020304" pitchFamily="18" charset="-78"/>
                        <a:ea typeface="+mn-ea"/>
                        <a:cs typeface="Simplified Arabic" panose="02020603050405020304" pitchFamily="18" charset="-78"/>
                      </a:endParaRPr>
                    </a:p>
                  </a:txBody>
                  <a:tcPr anchor="ctr">
                    <a:solidFill>
                      <a:srgbClr val="E9EDF4"/>
                    </a:solidFill>
                  </a:tcPr>
                </a:tc>
              </a:tr>
            </a:tbl>
          </a:graphicData>
        </a:graphic>
      </p:graphicFrame>
    </p:spTree>
    <p:extLst>
      <p:ext uri="{BB962C8B-B14F-4D97-AF65-F5344CB8AC3E}">
        <p14:creationId xmlns="" xmlns:p14="http://schemas.microsoft.com/office/powerpoint/2010/main" val="355712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smtClean="0"/>
              <a:t>معلومات </a:t>
            </a:r>
            <a:r>
              <a:rPr lang="ar-SA" i="0" dirty="0"/>
              <a:t>حول الخدمات التي يقدمها مزود </a:t>
            </a:r>
            <a:r>
              <a:rPr lang="ar-SA" i="0" dirty="0" smtClean="0"/>
              <a:t>الخدمة</a:t>
            </a:r>
            <a:endParaRPr lang="en-US" i="0" dirty="0"/>
          </a:p>
        </p:txBody>
      </p:sp>
      <p:sp>
        <p:nvSpPr>
          <p:cNvPr id="9" name="Rectangle 8"/>
          <p:cNvSpPr/>
          <p:nvPr/>
        </p:nvSpPr>
        <p:spPr>
          <a:xfrm>
            <a:off x="354136" y="1371600"/>
            <a:ext cx="8408864"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أما فيما يتعلق بأهم الميزات التنافسية للمؤسسات العاملة ضمن مجال التسجيل والترخيص التي تم مقابلتها فقد كانت على النحو التالي:</a:t>
            </a:r>
          </a:p>
          <a:p>
            <a:pPr algn="just" rtl="1"/>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2" name="Table 1"/>
          <p:cNvGraphicFramePr>
            <a:graphicFrameLocks noGrp="1"/>
          </p:cNvGraphicFramePr>
          <p:nvPr>
            <p:extLst>
              <p:ext uri="{D42A27DB-BD31-4B8C-83A1-F6EECF244321}">
                <p14:modId xmlns="" xmlns:p14="http://schemas.microsoft.com/office/powerpoint/2010/main" val="3323981372"/>
              </p:ext>
            </p:extLst>
          </p:nvPr>
        </p:nvGraphicFramePr>
        <p:xfrm>
          <a:off x="354136" y="1894679"/>
          <a:ext cx="8408864" cy="4201321"/>
        </p:xfrm>
        <a:graphic>
          <a:graphicData uri="http://schemas.openxmlformats.org/drawingml/2006/table">
            <a:tbl>
              <a:tblPr firstRow="1" bandRow="1">
                <a:tableStyleId>{5C22544A-7EE6-4342-B048-85BDC9FD1C3A}</a:tableStyleId>
              </a:tblPr>
              <a:tblGrid>
                <a:gridCol w="4217864"/>
                <a:gridCol w="4191000"/>
              </a:tblGrid>
              <a:tr h="347900">
                <a:tc gridSpan="2">
                  <a:txBody>
                    <a:bodyPr/>
                    <a:lstStyle/>
                    <a:p>
                      <a:pPr algn="ctr"/>
                      <a:r>
                        <a:rPr lang="ar-SA" sz="1600" dirty="0" smtClean="0">
                          <a:latin typeface="Simplified Arabic" panose="02020603050405020304" pitchFamily="18" charset="-78"/>
                          <a:cs typeface="Simplified Arabic" panose="02020603050405020304" pitchFamily="18" charset="-78"/>
                        </a:rPr>
                        <a:t>الميزات التنافسية للمؤسسة</a:t>
                      </a:r>
                      <a:endParaRPr lang="en-US" sz="1600" dirty="0">
                        <a:latin typeface="Simplified Arabic" panose="02020603050405020304" pitchFamily="18" charset="-78"/>
                        <a:cs typeface="Simplified Arabic" panose="02020603050405020304" pitchFamily="18" charset="-78"/>
                      </a:endParaRPr>
                    </a:p>
                  </a:txBody>
                  <a:tcPr>
                    <a:solidFill>
                      <a:schemeClr val="accent1">
                        <a:lumMod val="75000"/>
                      </a:schemeClr>
                    </a:solidFill>
                  </a:tcPr>
                </a:tc>
                <a:tc hMerge="1">
                  <a:txBody>
                    <a:bodyPr/>
                    <a:lstStyle/>
                    <a:p>
                      <a:endParaRPr lang="en-US" dirty="0"/>
                    </a:p>
                  </a:txBody>
                  <a:tcPr/>
                </a:tc>
              </a:tr>
              <a:tr h="34790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600" b="1" dirty="0" smtClean="0">
                          <a:latin typeface="Simplified Arabic" panose="02020603050405020304" pitchFamily="18" charset="-78"/>
                          <a:cs typeface="Simplified Arabic" panose="02020603050405020304" pitchFamily="18" charset="-78"/>
                        </a:rPr>
                        <a:t>المجال: التسجيل</a:t>
                      </a:r>
                      <a:r>
                        <a:rPr lang="ar-SA" sz="1600" b="1" baseline="0" dirty="0" smtClean="0">
                          <a:latin typeface="Simplified Arabic" panose="02020603050405020304" pitchFamily="18" charset="-78"/>
                          <a:cs typeface="Simplified Arabic" panose="02020603050405020304" pitchFamily="18" charset="-78"/>
                        </a:rPr>
                        <a:t> والترخيص</a:t>
                      </a:r>
                      <a:endParaRPr lang="en-US" sz="1600" b="1" dirty="0" smtClean="0">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dirty="0"/>
                    </a:p>
                  </a:txBody>
                  <a:tcPr/>
                </a:tc>
              </a:tr>
              <a:tr h="3505521">
                <a:tc>
                  <a:txBody>
                    <a:bodyPr/>
                    <a:lstStyle/>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السعي الدائم لتطوير القطاعات الاقتصادية في فلسطين رغم محدودية الإمكانيات.</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توفير الأمن والحماية للمؤسسات.</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جاهزية المؤسسة الدائمة لتقديم الخدمات وفي حالات الطوارئ.</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التناغم بين موظفي المؤسسة والطاقم الإداري.</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العلاقة الجيدة ما بين المؤسسات والهيئات المحلية في المنطقة.</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السمعة الجيدة.</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الأقدمية في العمل ضمن القطاع الخاص بها.</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سرعة الوصول للأطراف ذات العلاقة وتوفير الاستقرار لهم.</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يعتبر اتحاد صناعة الحجر والرخام أكبر اتحاد صناعي تخصصي.</a:t>
                      </a:r>
                    </a:p>
                  </a:txBody>
                  <a:tcPr anchor="ctr"/>
                </a:tc>
                <a:tc>
                  <a:txBody>
                    <a:bodyPr/>
                    <a:lstStyle/>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الشفافية والحياد في تقديم الخدمات.</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الالتزام بالقوانين والتشريعات.</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الديموقراطية والمشاركة في اتخاذ القرارات.</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المصادقية في العمل.</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تنوع الأنشطة الاقتصادية والاجتماعية المقدمة.</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تقديم الخدمات وفق خطط استراتيجية.</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تنوع وكثرة الخدمات المقدمة وجودتها.</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الخدمات الإلكترونية المقدمة.</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الكادر البشري المؤهل والكفؤ.</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يشكل قطاع المقاولات ثلث القطاعات الاقتصادية.</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الاستقرار المالي للمؤسسة.</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الانتشار الجغرافي الواسع للمؤسسة.</a:t>
                      </a:r>
                    </a:p>
                    <a:p>
                      <a:pPr marL="285750" indent="-285750" algn="r" rtl="1">
                        <a:spcBef>
                          <a:spcPts val="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العمل الموحد.</a:t>
                      </a:r>
                    </a:p>
                  </a:txBody>
                  <a:tcPr anchor="ctr"/>
                </a:tc>
              </a:tr>
            </a:tbl>
          </a:graphicData>
        </a:graphic>
      </p:graphicFrame>
    </p:spTree>
    <p:extLst>
      <p:ext uri="{BB962C8B-B14F-4D97-AF65-F5344CB8AC3E}">
        <p14:creationId xmlns="" xmlns:p14="http://schemas.microsoft.com/office/powerpoint/2010/main" val="13113401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smtClean="0"/>
              <a:t>معلومات </a:t>
            </a:r>
            <a:r>
              <a:rPr lang="ar-SA" i="0" dirty="0"/>
              <a:t>حول الخدمات التي يقدمها مزود </a:t>
            </a:r>
            <a:r>
              <a:rPr lang="ar-SA" i="0" dirty="0" smtClean="0"/>
              <a:t>الخدمة</a:t>
            </a:r>
            <a:endParaRPr lang="en-US" i="0" dirty="0"/>
          </a:p>
        </p:txBody>
      </p:sp>
      <p:sp>
        <p:nvSpPr>
          <p:cNvPr id="9" name="Rectangle 8"/>
          <p:cNvSpPr/>
          <p:nvPr/>
        </p:nvSpPr>
        <p:spPr>
          <a:xfrm>
            <a:off x="354136" y="1371600"/>
            <a:ext cx="8408864"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أما فيما يتعلق بأهم الميزات التنافسية للمؤسسات العاملة ضمن مجال الخدمات الأخرى التي تم مقابلتها فقد كانت على النحو التالي:</a:t>
            </a:r>
          </a:p>
          <a:p>
            <a:pPr algn="just" rtl="1"/>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2" name="Table 1"/>
          <p:cNvGraphicFramePr>
            <a:graphicFrameLocks noGrp="1"/>
          </p:cNvGraphicFramePr>
          <p:nvPr>
            <p:extLst>
              <p:ext uri="{D42A27DB-BD31-4B8C-83A1-F6EECF244321}">
                <p14:modId xmlns="" xmlns:p14="http://schemas.microsoft.com/office/powerpoint/2010/main" val="1426460989"/>
              </p:ext>
            </p:extLst>
          </p:nvPr>
        </p:nvGraphicFramePr>
        <p:xfrm>
          <a:off x="354136" y="1894679"/>
          <a:ext cx="8408864" cy="4201321"/>
        </p:xfrm>
        <a:graphic>
          <a:graphicData uri="http://schemas.openxmlformats.org/drawingml/2006/table">
            <a:tbl>
              <a:tblPr firstRow="1" bandRow="1">
                <a:tableStyleId>{5C22544A-7EE6-4342-B048-85BDC9FD1C3A}</a:tableStyleId>
              </a:tblPr>
              <a:tblGrid>
                <a:gridCol w="4217864"/>
                <a:gridCol w="4191000"/>
              </a:tblGrid>
              <a:tr h="324502">
                <a:tc gridSpan="2">
                  <a:txBody>
                    <a:bodyPr/>
                    <a:lstStyle/>
                    <a:p>
                      <a:pPr algn="ctr"/>
                      <a:r>
                        <a:rPr lang="ar-SA" sz="1600" dirty="0" smtClean="0">
                          <a:latin typeface="Simplified Arabic" panose="02020603050405020304" pitchFamily="18" charset="-78"/>
                          <a:cs typeface="Simplified Arabic" panose="02020603050405020304" pitchFamily="18" charset="-78"/>
                        </a:rPr>
                        <a:t>الميزات التنافسية للمؤسسة</a:t>
                      </a:r>
                      <a:endParaRPr lang="en-US" sz="1600" dirty="0">
                        <a:latin typeface="Simplified Arabic" panose="02020603050405020304" pitchFamily="18" charset="-78"/>
                        <a:cs typeface="Simplified Arabic" panose="02020603050405020304" pitchFamily="18" charset="-78"/>
                      </a:endParaRPr>
                    </a:p>
                  </a:txBody>
                  <a:tcPr>
                    <a:solidFill>
                      <a:schemeClr val="accent1">
                        <a:lumMod val="75000"/>
                      </a:schemeClr>
                    </a:solidFill>
                  </a:tcPr>
                </a:tc>
                <a:tc hMerge="1">
                  <a:txBody>
                    <a:bodyPr/>
                    <a:lstStyle/>
                    <a:p>
                      <a:endParaRPr lang="en-US" dirty="0"/>
                    </a:p>
                  </a:txBody>
                  <a:tcPr/>
                </a:tc>
              </a:tr>
              <a:tr h="324502">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600" b="1" dirty="0" smtClean="0">
                          <a:latin typeface="Simplified Arabic" panose="02020603050405020304" pitchFamily="18" charset="-78"/>
                          <a:cs typeface="Simplified Arabic" panose="02020603050405020304" pitchFamily="18" charset="-78"/>
                        </a:rPr>
                        <a:t>المجال: خدمات</a:t>
                      </a:r>
                      <a:r>
                        <a:rPr lang="ar-SA" sz="1600" b="1" baseline="0" dirty="0" smtClean="0">
                          <a:latin typeface="Simplified Arabic" panose="02020603050405020304" pitchFamily="18" charset="-78"/>
                          <a:cs typeface="Simplified Arabic" panose="02020603050405020304" pitchFamily="18" charset="-78"/>
                        </a:rPr>
                        <a:t> أخرى</a:t>
                      </a:r>
                      <a:endParaRPr lang="en-US" sz="1600" b="1" dirty="0" smtClean="0">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dirty="0"/>
                    </a:p>
                  </a:txBody>
                  <a:tcPr/>
                </a:tc>
              </a:tr>
              <a:tr h="3530761">
                <a:tc>
                  <a:txBody>
                    <a:bodyPr/>
                    <a:lstStyle/>
                    <a:p>
                      <a:pPr marL="285750" marR="0" indent="-285750" algn="just" defTabSz="914400" rtl="1" eaLnBrk="1" fontAlgn="auto" latinLnBrk="0" hangingPunct="1">
                        <a:lnSpc>
                          <a:spcPct val="100000"/>
                        </a:lnSpc>
                        <a:spcBef>
                          <a:spcPts val="300"/>
                        </a:spcBef>
                        <a:spcAft>
                          <a:spcPts val="0"/>
                        </a:spcAft>
                        <a:buClrTx/>
                        <a:buSzTx/>
                        <a:buFont typeface="Wingdings" panose="05000000000000000000" pitchFamily="2" charset="2"/>
                        <a:buChar char="§"/>
                        <a:tabLst/>
                        <a:defRPr/>
                      </a:pPr>
                      <a:r>
                        <a:rPr lang="ar-SA" sz="1600" baseline="0" dirty="0" smtClean="0">
                          <a:latin typeface="Simplified Arabic" panose="02020603050405020304" pitchFamily="18" charset="-78"/>
                          <a:cs typeface="Simplified Arabic" panose="02020603050405020304" pitchFamily="18" charset="-78"/>
                        </a:rPr>
                        <a:t>التشاركية وتوزيع العمل.</a:t>
                      </a:r>
                    </a:p>
                    <a:p>
                      <a:pPr marL="285750" indent="-285750" algn="just" rtl="1">
                        <a:spcBef>
                          <a:spcPts val="3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الأقدمية في العمل ضمن القطاع الخاص بها.</a:t>
                      </a:r>
                    </a:p>
                    <a:p>
                      <a:pPr marL="285750" indent="-285750" algn="just" rtl="1">
                        <a:spcBef>
                          <a:spcPts val="3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يعتبر مستشفى الهلال الأحمر المستشفى التخصصي الوحيد في مجال الأطفال وخاصة حديثي الولادة.</a:t>
                      </a:r>
                    </a:p>
                    <a:p>
                      <a:pPr marL="285750" indent="-285750" algn="just" rtl="1">
                        <a:spcBef>
                          <a:spcPts val="3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يعتبر مستشفى الهلال الأحمر المخول الوحيد لتقديم خدمات الإسعاف والطوارئ.</a:t>
                      </a:r>
                    </a:p>
                    <a:p>
                      <a:pPr marL="285750" indent="-285750" algn="just" rtl="1">
                        <a:spcBef>
                          <a:spcPts val="3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تقديم الخدمات لأكبر شريحة من الأيتام.</a:t>
                      </a:r>
                    </a:p>
                    <a:p>
                      <a:pPr marL="285750" indent="-285750" algn="just" rtl="1">
                        <a:spcBef>
                          <a:spcPts val="3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الشراكات المتعددة مع القطاعات المختلفة؛ العام والخاص وغير الحكومي. </a:t>
                      </a:r>
                    </a:p>
                    <a:p>
                      <a:pPr marL="285750" indent="-285750" algn="just" rtl="1">
                        <a:spcBef>
                          <a:spcPts val="3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استخدام التكنولوجيا الحديثة في تقديم الخدمات.</a:t>
                      </a:r>
                    </a:p>
                    <a:p>
                      <a:pPr marL="285750" indent="-285750" algn="just" rtl="1">
                        <a:spcBef>
                          <a:spcPts val="3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استخدام نمط التعليم المفتوح لدى بعض المؤسسات التعليمية والقبول العمري المفتوح لديها.</a:t>
                      </a:r>
                    </a:p>
                  </a:txBody>
                  <a:tcPr anchor="ctr"/>
                </a:tc>
                <a:tc>
                  <a:txBody>
                    <a:bodyPr/>
                    <a:lstStyle/>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قوة علاقات الهيئات الإدارية في المؤسسة.</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تعدد وتنوع الخدمات المقدمة وجودتها واستهداف قطاعات متعددة.</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التركيز على خدمة قطاع المرأة.</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وضوح استراتيجية المؤسسة واستهدافها لقطاعي الشباب والمرأة.</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الشفافية والأمانة والإنحياز للفقراء والمحتاجين.</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التخصصية في العمل والبعد عن العشوائية.</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الطاقم البشري المؤهل والكفؤ.</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استهداف التجمعات السكانية المهمشة والفئات المجتمعية المهمشة.</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الشفافية والوضوح في التعامل.</a:t>
                      </a:r>
                    </a:p>
                    <a:p>
                      <a:pPr marL="285750" indent="-285750" algn="just" rtl="1">
                        <a:spcBef>
                          <a:spcPts val="200"/>
                        </a:spcBef>
                        <a:spcAft>
                          <a:spcPts val="0"/>
                        </a:spcAft>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السرعة في تقديم الخدمات.</a:t>
                      </a:r>
                    </a:p>
                  </a:txBody>
                  <a:tcPr anchor="ctr"/>
                </a:tc>
              </a:tr>
            </a:tbl>
          </a:graphicData>
        </a:graphic>
      </p:graphicFrame>
    </p:spTree>
    <p:extLst>
      <p:ext uri="{BB962C8B-B14F-4D97-AF65-F5344CB8AC3E}">
        <p14:creationId xmlns="" xmlns:p14="http://schemas.microsoft.com/office/powerpoint/2010/main" val="25474639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smtClean="0"/>
              <a:t>معلومات </a:t>
            </a:r>
            <a:r>
              <a:rPr lang="ar-SA" i="0" dirty="0"/>
              <a:t>حول الخدمات التي يقدمها مزود </a:t>
            </a:r>
            <a:r>
              <a:rPr lang="ar-SA" i="0" dirty="0" smtClean="0"/>
              <a:t>الخدمة</a:t>
            </a:r>
            <a:endParaRPr lang="en-US" i="0" dirty="0"/>
          </a:p>
        </p:txBody>
      </p:sp>
      <p:graphicFrame>
        <p:nvGraphicFramePr>
          <p:cNvPr id="10" name="Table 9"/>
          <p:cNvGraphicFramePr>
            <a:graphicFrameLocks noGrp="1"/>
          </p:cNvGraphicFramePr>
          <p:nvPr>
            <p:extLst>
              <p:ext uri="{D42A27DB-BD31-4B8C-83A1-F6EECF244321}">
                <p14:modId xmlns="" xmlns:p14="http://schemas.microsoft.com/office/powerpoint/2010/main" val="1515099824"/>
              </p:ext>
            </p:extLst>
          </p:nvPr>
        </p:nvGraphicFramePr>
        <p:xfrm>
          <a:off x="228601" y="1295400"/>
          <a:ext cx="8637464" cy="4724400"/>
        </p:xfrm>
        <a:graphic>
          <a:graphicData uri="http://schemas.openxmlformats.org/drawingml/2006/table">
            <a:tbl>
              <a:tblPr firstRow="1" bandRow="1">
                <a:tableStyleId>{5C22544A-7EE6-4342-B048-85BDC9FD1C3A}</a:tableStyleId>
              </a:tblPr>
              <a:tblGrid>
                <a:gridCol w="4343399"/>
                <a:gridCol w="4294065"/>
              </a:tblGrid>
              <a:tr h="34943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التمويل</a:t>
                      </a:r>
                      <a:r>
                        <a:rPr lang="ar-SA" sz="1600" b="1" baseline="0" dirty="0" smtClean="0">
                          <a:solidFill>
                            <a:schemeClr val="tx1"/>
                          </a:solidFill>
                          <a:latin typeface="Simplified Arabic" panose="02020603050405020304" pitchFamily="18" charset="-78"/>
                          <a:cs typeface="Simplified Arabic" panose="02020603050405020304" pitchFamily="18" charset="-78"/>
                        </a:rPr>
                        <a:t> المالي والإقراض</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494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الميزات التنافسية</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المنافسين الرئيسيين للمؤسسة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025524">
                <a:tc>
                  <a:txBody>
                    <a:bodyPr/>
                    <a:lstStyle/>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خدمات تمويلية ضمن الشريعة الإسلامية.</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الأقدمية في العمل ضمن القطاع الخاص به.</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السمعة الجيدة.</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السرعة في تقديم الخدمات.</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الكادر البشري المؤهل.</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حجم رأس مال المؤسسة.</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الانتشار الجغرافي الواسع للمؤسسة.</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الأسعار المنافسة</a:t>
                      </a:r>
                      <a:r>
                        <a:rPr lang="ar-SA" sz="1500" baseline="0" dirty="0" smtClean="0">
                          <a:latin typeface="Simplified Arabic" panose="02020603050405020304" pitchFamily="18" charset="-78"/>
                          <a:cs typeface="Simplified Arabic" panose="02020603050405020304" pitchFamily="18" charset="-78"/>
                        </a:rPr>
                        <a:t> وجودة الخدمات المقدمة.</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سرعة تعويض المستفيدين المتضررين.</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الخصومات والإعفاءات الممنوحة للمستفيدين.</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التواصل المستمر مع المستفيدين.</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تعدد فروع المؤسسة.</a:t>
                      </a:r>
                    </a:p>
                  </a:txBody>
                  <a:tcPr anchor="ctr"/>
                </a:tc>
                <a:tc>
                  <a:txBody>
                    <a:bodyPr/>
                    <a:lstStyle/>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البنك</a:t>
                      </a:r>
                      <a:r>
                        <a:rPr lang="ar-SA" sz="1500" baseline="0" dirty="0" smtClean="0">
                          <a:latin typeface="Simplified Arabic" panose="02020603050405020304" pitchFamily="18" charset="-78"/>
                          <a:cs typeface="Simplified Arabic" panose="02020603050405020304" pitchFamily="18" charset="-78"/>
                        </a:rPr>
                        <a:t> العربي.</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البنك الإسلامي الفلسطيني.</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البنك الإسلامي العربي.</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شركة ترست العالمية للتأمين.</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شركة الوطنية للتأمين.</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مؤسسة فاتن لتمويل المشاريع الصغيرة.</a:t>
                      </a:r>
                      <a:endParaRPr lang="en-US" sz="1500" baseline="0" dirty="0" smtClean="0">
                        <a:latin typeface="Simplified Arabic" panose="02020603050405020304" pitchFamily="18" charset="-78"/>
                        <a:cs typeface="Simplified Arabic" panose="02020603050405020304" pitchFamily="18" charset="-78"/>
                      </a:endParaRP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بنك فلسطين.</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الشركة العالمية المتحدة للتأمين.</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المجموعة الأهلية للتأمين.</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شركة أكاد للتمويل والتنمية.</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شركة فيتاس فلسطين.</a:t>
                      </a:r>
                    </a:p>
                    <a:p>
                      <a:pPr marL="342900" indent="-342900" algn="just" rtl="1">
                        <a:spcBef>
                          <a:spcPts val="600"/>
                        </a:spcBef>
                        <a:buFont typeface="+mj-lt"/>
                        <a:buAutoNum type="arabicPeriod"/>
                      </a:pPr>
                      <a:r>
                        <a:rPr lang="ar-SA" sz="1500" dirty="0" smtClean="0">
                          <a:latin typeface="Simplified Arabic" panose="02020603050405020304" pitchFamily="18" charset="-78"/>
                          <a:cs typeface="Simplified Arabic" panose="02020603050405020304" pitchFamily="18" charset="-78"/>
                        </a:rPr>
                        <a:t>بنك</a:t>
                      </a:r>
                      <a:r>
                        <a:rPr lang="ar-SA" sz="1500" baseline="0" dirty="0" smtClean="0">
                          <a:latin typeface="Simplified Arabic" panose="02020603050405020304" pitchFamily="18" charset="-78"/>
                          <a:cs typeface="Simplified Arabic" panose="02020603050405020304" pitchFamily="18" charset="-78"/>
                        </a:rPr>
                        <a:t> الإسكان للتجارة والتمويل.</a:t>
                      </a:r>
                    </a:p>
                    <a:p>
                      <a:pPr marL="342900" indent="-342900" algn="just" rtl="1">
                        <a:spcBef>
                          <a:spcPts val="6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شركة التكافل الفلسطينية للتأمين.</a:t>
                      </a:r>
                      <a:endParaRPr lang="en-US" sz="15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10868285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smtClean="0"/>
              <a:t>معلومات </a:t>
            </a:r>
            <a:r>
              <a:rPr lang="ar-SA" i="0" dirty="0"/>
              <a:t>حول الخدمات التي يقدمها مزود </a:t>
            </a:r>
            <a:r>
              <a:rPr lang="ar-SA" i="0" dirty="0" smtClean="0"/>
              <a:t>الخدمة</a:t>
            </a:r>
            <a:endParaRPr lang="en-US" i="0" dirty="0"/>
          </a:p>
        </p:txBody>
      </p:sp>
      <p:graphicFrame>
        <p:nvGraphicFramePr>
          <p:cNvPr id="10" name="Table 9"/>
          <p:cNvGraphicFramePr>
            <a:graphicFrameLocks noGrp="1"/>
          </p:cNvGraphicFramePr>
          <p:nvPr>
            <p:extLst>
              <p:ext uri="{D42A27DB-BD31-4B8C-83A1-F6EECF244321}">
                <p14:modId xmlns="" xmlns:p14="http://schemas.microsoft.com/office/powerpoint/2010/main" val="3172624334"/>
              </p:ext>
            </p:extLst>
          </p:nvPr>
        </p:nvGraphicFramePr>
        <p:xfrm>
          <a:off x="228601" y="1295400"/>
          <a:ext cx="8610599" cy="4724400"/>
        </p:xfrm>
        <a:graphic>
          <a:graphicData uri="http://schemas.openxmlformats.org/drawingml/2006/table">
            <a:tbl>
              <a:tblPr firstRow="1" bandRow="1">
                <a:tableStyleId>{5C22544A-7EE6-4342-B048-85BDC9FD1C3A}</a:tableStyleId>
              </a:tblPr>
              <a:tblGrid>
                <a:gridCol w="4435572"/>
                <a:gridCol w="4175027"/>
              </a:tblGrid>
              <a:tr h="344979">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التسجيل</a:t>
                      </a:r>
                      <a:r>
                        <a:rPr lang="ar-SA" sz="1600" b="1" baseline="0" dirty="0" smtClean="0">
                          <a:solidFill>
                            <a:schemeClr val="tx1"/>
                          </a:solidFill>
                          <a:latin typeface="Simplified Arabic" panose="02020603050405020304" pitchFamily="18" charset="-78"/>
                          <a:cs typeface="Simplified Arabic" panose="02020603050405020304" pitchFamily="18" charset="-78"/>
                        </a:rPr>
                        <a:t> والترخيص</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a:p>
                  </a:txBody>
                  <a:tcPr/>
                </a:tc>
              </a:tr>
              <a:tr h="3449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الميزات التنافسية</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المنافسين الرئيسيين للمؤسسة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1768037">
                <a:tc>
                  <a:txBody>
                    <a:bodyPr/>
                    <a:lstStyle/>
                    <a:p>
                      <a:pPr marL="342900" indent="-342900" algn="just" rtl="1">
                        <a:spcBef>
                          <a:spcPts val="12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الحصة السوقية للمؤسسة.</a:t>
                      </a:r>
                    </a:p>
                    <a:p>
                      <a:pPr marL="342900" indent="-342900" algn="just" rtl="1">
                        <a:spcBef>
                          <a:spcPts val="12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ارتفاع نسبة التمويل المقدمة</a:t>
                      </a:r>
                      <a:r>
                        <a:rPr lang="ar-SA" sz="1500" baseline="0" dirty="0" smtClean="0">
                          <a:latin typeface="Simplified Arabic" panose="02020603050405020304" pitchFamily="18" charset="-78"/>
                          <a:cs typeface="Simplified Arabic" panose="02020603050405020304" pitchFamily="18" charset="-78"/>
                        </a:rPr>
                        <a:t> للمؤسسة.</a:t>
                      </a:r>
                    </a:p>
                    <a:p>
                      <a:pPr marL="342900" indent="-342900" algn="just" rtl="1">
                        <a:spcBef>
                          <a:spcPts val="12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نوعية وجودة الخدمات المقدمة.</a:t>
                      </a:r>
                      <a:endParaRPr lang="en-US" sz="15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1200"/>
                        </a:spcBef>
                        <a:buFont typeface="+mj-lt"/>
                        <a:buAutoNum type="arabicPeriod"/>
                      </a:pPr>
                      <a:r>
                        <a:rPr lang="ar-SA" sz="1500" dirty="0" smtClean="0">
                          <a:latin typeface="Simplified Arabic" panose="02020603050405020304" pitchFamily="18" charset="-78"/>
                          <a:cs typeface="Simplified Arabic" panose="02020603050405020304" pitchFamily="18" charset="-78"/>
                        </a:rPr>
                        <a:t>اتحاد لجان العمل</a:t>
                      </a:r>
                      <a:r>
                        <a:rPr lang="ar-SA" sz="1500" baseline="0" dirty="0" smtClean="0">
                          <a:latin typeface="Simplified Arabic" panose="02020603050405020304" pitchFamily="18" charset="-78"/>
                          <a:cs typeface="Simplified Arabic" panose="02020603050405020304" pitchFamily="18" charset="-78"/>
                        </a:rPr>
                        <a:t> الزراعي.</a:t>
                      </a:r>
                    </a:p>
                    <a:p>
                      <a:pPr marL="342900" indent="-342900" algn="just" rtl="1">
                        <a:spcBef>
                          <a:spcPts val="12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الإغاثة الزراعية الفلسطينية.</a:t>
                      </a:r>
                    </a:p>
                    <a:p>
                      <a:pPr marL="342900" indent="-342900" algn="just" rtl="1">
                        <a:spcBef>
                          <a:spcPts val="12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الاتحاد العام لعمال فلسطين.</a:t>
                      </a:r>
                    </a:p>
                    <a:p>
                      <a:pPr marL="342900" indent="-342900" algn="just" rtl="1">
                        <a:spcBef>
                          <a:spcPts val="12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وزارة الشؤون الإجتماعية.</a:t>
                      </a:r>
                      <a:endParaRPr lang="en-US" sz="1500" dirty="0">
                        <a:latin typeface="Simplified Arabic" panose="02020603050405020304" pitchFamily="18" charset="-78"/>
                        <a:cs typeface="Simplified Arabic" panose="02020603050405020304" pitchFamily="18" charset="-78"/>
                      </a:endParaRPr>
                    </a:p>
                  </a:txBody>
                  <a:tcPr anchor="ctr"/>
                </a:tc>
              </a:tr>
              <a:tr h="392022">
                <a:tc gridSpan="2">
                  <a:txBody>
                    <a:bodyPr/>
                    <a:lstStyle/>
                    <a:p>
                      <a:pPr marL="0" marR="0" indent="0" algn="ctr" defTabSz="914400" rtl="1" eaLnBrk="1" fontAlgn="auto" latinLnBrk="0" hangingPunct="1">
                        <a:lnSpc>
                          <a:spcPct val="100000"/>
                        </a:lnSpc>
                        <a:spcBef>
                          <a:spcPts val="600"/>
                        </a:spcBef>
                        <a:spcAft>
                          <a:spcPts val="0"/>
                        </a:spcAft>
                        <a:buClrTx/>
                        <a:buSzTx/>
                        <a:buFont typeface="+mj-lt"/>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الخدمات</a:t>
                      </a:r>
                      <a:r>
                        <a:rPr lang="ar-SA" sz="1600" b="1" baseline="0" dirty="0" smtClean="0">
                          <a:solidFill>
                            <a:schemeClr val="tx1"/>
                          </a:solidFill>
                          <a:latin typeface="Simplified Arabic" panose="02020603050405020304" pitchFamily="18" charset="-78"/>
                          <a:cs typeface="Simplified Arabic" panose="02020603050405020304" pitchFamily="18" charset="-78"/>
                        </a:rPr>
                        <a:t> الأساسية</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a:p>
                  </a:txBody>
                  <a:tcPr/>
                </a:tc>
              </a:tr>
              <a:tr h="3920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الميزات التنافسية</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المنافسين الرئيسيين للمؤسسة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1482361">
                <a:tc>
                  <a:txBody>
                    <a:bodyPr/>
                    <a:lstStyle/>
                    <a:p>
                      <a:pPr marL="342900" indent="-342900" algn="just" rtl="1">
                        <a:spcBef>
                          <a:spcPts val="12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إنترنت </a:t>
                      </a:r>
                      <a:r>
                        <a:rPr lang="en-US" sz="1500" dirty="0" smtClean="0">
                          <a:latin typeface="Simplified Arabic" panose="02020603050405020304" pitchFamily="18" charset="-78"/>
                          <a:cs typeface="Simplified Arabic" panose="02020603050405020304" pitchFamily="18" charset="-78"/>
                        </a:rPr>
                        <a:t>3G</a:t>
                      </a:r>
                      <a:r>
                        <a:rPr lang="ar-SA" sz="1500" baseline="0" dirty="0" smtClean="0">
                          <a:latin typeface="Simplified Arabic" panose="02020603050405020304" pitchFamily="18" charset="-78"/>
                          <a:cs typeface="Simplified Arabic" panose="02020603050405020304" pitchFamily="18" charset="-78"/>
                        </a:rPr>
                        <a:t> وإنترنت </a:t>
                      </a:r>
                      <a:r>
                        <a:rPr lang="en-US" sz="1500" baseline="0" dirty="0" smtClean="0">
                          <a:latin typeface="Simplified Arabic" panose="02020603050405020304" pitchFamily="18" charset="-78"/>
                          <a:cs typeface="Simplified Arabic" panose="02020603050405020304" pitchFamily="18" charset="-78"/>
                        </a:rPr>
                        <a:t>4G</a:t>
                      </a:r>
                      <a:r>
                        <a:rPr lang="ar-SA" sz="1500" baseline="0" dirty="0" smtClean="0">
                          <a:latin typeface="Simplified Arabic" panose="02020603050405020304" pitchFamily="18" charset="-78"/>
                          <a:cs typeface="Simplified Arabic" panose="02020603050405020304" pitchFamily="18" charset="-78"/>
                        </a:rPr>
                        <a:t>.</a:t>
                      </a:r>
                    </a:p>
                    <a:p>
                      <a:pPr marL="342900" indent="-342900" algn="just" rtl="1">
                        <a:spcBef>
                          <a:spcPts val="12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الأسعار المنافسة.</a:t>
                      </a:r>
                    </a:p>
                    <a:p>
                      <a:pPr marL="342900" indent="-342900" algn="just" rtl="1">
                        <a:spcBef>
                          <a:spcPts val="12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الأقدمية في العمل ضمن القطاع الخاص بها.</a:t>
                      </a:r>
                      <a:endParaRPr lang="en-US" sz="15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1200"/>
                        </a:spcBef>
                        <a:buFont typeface="+mj-lt"/>
                        <a:buAutoNum type="arabicPeriod"/>
                      </a:pPr>
                      <a:r>
                        <a:rPr lang="ar-SA" sz="1500" dirty="0" smtClean="0">
                          <a:latin typeface="Simplified Arabic" panose="02020603050405020304" pitchFamily="18" charset="-78"/>
                          <a:cs typeface="Simplified Arabic" panose="02020603050405020304" pitchFamily="18" charset="-78"/>
                        </a:rPr>
                        <a:t>شركة الوطنية موبايل.</a:t>
                      </a:r>
                    </a:p>
                    <a:p>
                      <a:pPr marL="342900" indent="-342900" algn="just" rtl="1">
                        <a:spcBef>
                          <a:spcPts val="1200"/>
                        </a:spcBef>
                        <a:buFont typeface="+mj-lt"/>
                        <a:buAutoNum type="arabicPeriod"/>
                      </a:pPr>
                      <a:r>
                        <a:rPr lang="ar-SA" sz="1500" dirty="0" smtClean="0">
                          <a:latin typeface="Simplified Arabic" panose="02020603050405020304" pitchFamily="18" charset="-78"/>
                          <a:cs typeface="Simplified Arabic" panose="02020603050405020304" pitchFamily="18" charset="-78"/>
                        </a:rPr>
                        <a:t>شركات</a:t>
                      </a:r>
                      <a:r>
                        <a:rPr lang="ar-SA" sz="1500" baseline="0" dirty="0" smtClean="0">
                          <a:latin typeface="Simplified Arabic" panose="02020603050405020304" pitchFamily="18" charset="-78"/>
                          <a:cs typeface="Simplified Arabic" panose="02020603050405020304" pitchFamily="18" charset="-78"/>
                        </a:rPr>
                        <a:t> الاتصالات الإسرائيلية (سيلكوم، أورنج).</a:t>
                      </a:r>
                    </a:p>
                    <a:p>
                      <a:pPr marL="342900" indent="-342900" algn="just" rtl="1">
                        <a:spcBef>
                          <a:spcPts val="12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شركة جوال.</a:t>
                      </a:r>
                      <a:endParaRPr lang="en-US" sz="15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32723710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smtClean="0"/>
              <a:t>معلومات </a:t>
            </a:r>
            <a:r>
              <a:rPr lang="ar-SA" i="0" dirty="0"/>
              <a:t>حول الخدمات التي يقدمها مزود </a:t>
            </a:r>
            <a:r>
              <a:rPr lang="ar-SA" i="0" dirty="0" smtClean="0"/>
              <a:t>الخدمة</a:t>
            </a:r>
            <a:endParaRPr lang="en-US" i="0" dirty="0"/>
          </a:p>
        </p:txBody>
      </p:sp>
      <p:graphicFrame>
        <p:nvGraphicFramePr>
          <p:cNvPr id="10" name="Table 9"/>
          <p:cNvGraphicFramePr>
            <a:graphicFrameLocks noGrp="1"/>
          </p:cNvGraphicFramePr>
          <p:nvPr>
            <p:extLst>
              <p:ext uri="{D42A27DB-BD31-4B8C-83A1-F6EECF244321}">
                <p14:modId xmlns="" xmlns:p14="http://schemas.microsoft.com/office/powerpoint/2010/main" val="3498129545"/>
              </p:ext>
            </p:extLst>
          </p:nvPr>
        </p:nvGraphicFramePr>
        <p:xfrm>
          <a:off x="228601" y="1295400"/>
          <a:ext cx="8637464" cy="4724400"/>
        </p:xfrm>
        <a:graphic>
          <a:graphicData uri="http://schemas.openxmlformats.org/drawingml/2006/table">
            <a:tbl>
              <a:tblPr firstRow="1" bandRow="1">
                <a:tableStyleId>{5C22544A-7EE6-4342-B048-85BDC9FD1C3A}</a:tableStyleId>
              </a:tblPr>
              <a:tblGrid>
                <a:gridCol w="4267199"/>
                <a:gridCol w="4370265"/>
              </a:tblGrid>
              <a:tr h="349438">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الخدمات</a:t>
                      </a:r>
                      <a:r>
                        <a:rPr lang="ar-SA" sz="1600" b="1" baseline="0" dirty="0" smtClean="0">
                          <a:solidFill>
                            <a:schemeClr val="tx1"/>
                          </a:solidFill>
                          <a:latin typeface="Simplified Arabic" panose="02020603050405020304" pitchFamily="18" charset="-78"/>
                          <a:cs typeface="Simplified Arabic" panose="02020603050405020304" pitchFamily="18" charset="-78"/>
                        </a:rPr>
                        <a:t> الأخرى</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494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الميزات التنافسية</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المنافسين الرئيسيين للمؤسسة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025524">
                <a:tc>
                  <a:txBody>
                    <a:bodyPr/>
                    <a:lstStyle/>
                    <a:p>
                      <a:pPr marL="342900" indent="-342900" algn="just" rtl="1">
                        <a:spcBef>
                          <a:spcPts val="1200"/>
                        </a:spcBef>
                        <a:buFont typeface="+mj-lt"/>
                        <a:buAutoNum type="arabicPeriod"/>
                      </a:pPr>
                      <a:r>
                        <a:rPr lang="ar-SA" sz="1600" dirty="0" smtClean="0">
                          <a:latin typeface="Simplified Arabic" panose="02020603050405020304" pitchFamily="18" charset="-78"/>
                          <a:cs typeface="Simplified Arabic" panose="02020603050405020304" pitchFamily="18" charset="-78"/>
                        </a:rPr>
                        <a:t>رعاية الأيتام وكفالتهم.</a:t>
                      </a:r>
                    </a:p>
                    <a:p>
                      <a:pPr marL="342900" indent="-342900" algn="just" rtl="1">
                        <a:spcBef>
                          <a:spcPts val="1200"/>
                        </a:spcBef>
                        <a:buFont typeface="+mj-lt"/>
                        <a:buAutoNum type="arabicPeriod"/>
                      </a:pPr>
                      <a:r>
                        <a:rPr lang="ar-SA" sz="1600" dirty="0" smtClean="0">
                          <a:latin typeface="Simplified Arabic" panose="02020603050405020304" pitchFamily="18" charset="-78"/>
                          <a:cs typeface="Simplified Arabic" panose="02020603050405020304" pitchFamily="18" charset="-78"/>
                        </a:rPr>
                        <a:t>تنوع</a:t>
                      </a:r>
                      <a:r>
                        <a:rPr lang="ar-SA" sz="1600" baseline="0" dirty="0" smtClean="0">
                          <a:latin typeface="Simplified Arabic" panose="02020603050405020304" pitchFamily="18" charset="-78"/>
                          <a:cs typeface="Simplified Arabic" panose="02020603050405020304" pitchFamily="18" charset="-78"/>
                        </a:rPr>
                        <a:t> الخدمات المقدمة.</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نوعية الخدمات المقدمة على الصعيد الإنساني الواسع.</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تقديم الخدمات للفئات المهمشة والتركيز على قطاع المرأة.</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إمكانيات المؤسسة المادية والعينية.</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البرامج التعليمية والتخصصات العلمية المتوفرة.</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السرعة في تقديم الخدمات.</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الكادر البشري المؤهل.</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الأسعار المنافسة وجودة الخدمات المقدمة.</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المرونة في اتخاذ القرارات.</a:t>
                      </a:r>
                      <a:endParaRPr lang="en-US" sz="16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1200"/>
                        </a:spcBef>
                        <a:buFont typeface="+mj-lt"/>
                        <a:buAutoNum type="arabicPeriod"/>
                      </a:pPr>
                      <a:r>
                        <a:rPr lang="ar-SA" sz="1600" dirty="0" smtClean="0">
                          <a:latin typeface="Simplified Arabic" panose="02020603050405020304" pitchFamily="18" charset="-78"/>
                          <a:cs typeface="Simplified Arabic" panose="02020603050405020304" pitchFamily="18" charset="-78"/>
                        </a:rPr>
                        <a:t>جمعية النشاط النسوي.</a:t>
                      </a:r>
                    </a:p>
                    <a:p>
                      <a:pPr marL="342900" indent="-342900" algn="just" rtl="1">
                        <a:spcBef>
                          <a:spcPts val="1200"/>
                        </a:spcBef>
                        <a:buFont typeface="+mj-lt"/>
                        <a:buAutoNum type="arabicPeriod"/>
                      </a:pPr>
                      <a:r>
                        <a:rPr lang="ar-SA" sz="1600" dirty="0" smtClean="0">
                          <a:latin typeface="Simplified Arabic" panose="02020603050405020304" pitchFamily="18" charset="-78"/>
                          <a:cs typeface="Simplified Arabic" panose="02020603050405020304" pitchFamily="18" charset="-78"/>
                        </a:rPr>
                        <a:t>الجمعية الخيرية الإسلامية.</a:t>
                      </a:r>
                    </a:p>
                    <a:p>
                      <a:pPr marL="342900" indent="-342900" algn="just" rtl="1">
                        <a:spcBef>
                          <a:spcPts val="1200"/>
                        </a:spcBef>
                        <a:buFont typeface="+mj-lt"/>
                        <a:buAutoNum type="arabicPeriod"/>
                      </a:pPr>
                      <a:r>
                        <a:rPr lang="ar-SA" sz="1600" dirty="0" smtClean="0">
                          <a:latin typeface="Simplified Arabic" panose="02020603050405020304" pitchFamily="18" charset="-78"/>
                          <a:cs typeface="Simplified Arabic" panose="02020603050405020304" pitchFamily="18" charset="-78"/>
                        </a:rPr>
                        <a:t>جمعية</a:t>
                      </a:r>
                      <a:r>
                        <a:rPr lang="ar-SA" sz="1600" baseline="0" dirty="0" smtClean="0">
                          <a:latin typeface="Simplified Arabic" panose="02020603050405020304" pitchFamily="18" charset="-78"/>
                          <a:cs typeface="Simplified Arabic" panose="02020603050405020304" pitchFamily="18" charset="-78"/>
                        </a:rPr>
                        <a:t> الشبان المسلمين.</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لجان زكاة وصدقات الخليل.</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جمعية الإحسان الخيرية.</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جامعة بوليتيكنك الخليل.</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جمعية البيوت السعيدة.</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الجامعات المحلية.</a:t>
                      </a:r>
                    </a:p>
                    <a:p>
                      <a:pPr marL="342900" indent="-342900" algn="just" rtl="1">
                        <a:spcBef>
                          <a:spcPts val="1200"/>
                        </a:spcBef>
                        <a:buFont typeface="+mj-lt"/>
                        <a:buAutoNum type="arabicPeriod"/>
                      </a:pPr>
                      <a:r>
                        <a:rPr lang="ar-SA" sz="1600" baseline="0" dirty="0" smtClean="0">
                          <a:latin typeface="Simplified Arabic" panose="02020603050405020304" pitchFamily="18" charset="-78"/>
                          <a:cs typeface="Simplified Arabic" panose="02020603050405020304" pitchFamily="18" charset="-78"/>
                        </a:rPr>
                        <a:t>مراكز التدريب الخاصة.</a:t>
                      </a:r>
                      <a:endParaRPr lang="ar-SA" sz="1600" dirty="0" smtClean="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41035176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مصادر 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 xmlns:p14="http://schemas.microsoft.com/office/powerpoint/2010/main" val="2788092201"/>
              </p:ext>
            </p:extLst>
          </p:nvPr>
        </p:nvGraphicFramePr>
        <p:xfrm>
          <a:off x="20574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724445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مصادر 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4255687706"/>
              </p:ext>
            </p:extLst>
          </p:nvPr>
        </p:nvGraphicFramePr>
        <p:xfrm>
          <a:off x="21336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0128508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مصادر </a:t>
            </a:r>
            <a:r>
              <a:rPr lang="ar-SA" i="0" dirty="0" smtClean="0"/>
              <a:t>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880300252"/>
              </p:ext>
            </p:extLst>
          </p:nvPr>
        </p:nvGraphicFramePr>
        <p:xfrm>
          <a:off x="678180" y="1447800"/>
          <a:ext cx="786384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12" name="Rounded Rectangle 11"/>
          <p:cNvSpPr/>
          <p:nvPr/>
        </p:nvSpPr>
        <p:spPr>
          <a:xfrm>
            <a:off x="457200" y="5029200"/>
            <a:ext cx="8305800" cy="990600"/>
          </a:xfrm>
          <a:prstGeom prst="roundRect">
            <a:avLst/>
          </a:prstGeom>
          <a:noFill/>
          <a:ln>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أشارت 3 مؤسسات ممن تم مقابلتها على أنها تتوجه لجهات تمويل أخرى غير المذكورة أعلاه منها الجاليات الفلسطينية خارج فلسطين، والاعتماد على اشتراكات أعضائها.</a:t>
            </a:r>
            <a:endParaRPr lang="en-US" sz="16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12093503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مصادر </a:t>
            </a:r>
            <a:r>
              <a:rPr lang="ar-SA" i="0" dirty="0" smtClean="0"/>
              <a:t>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8" name="Chart 7"/>
          <p:cNvGraphicFramePr>
            <a:graphicFrameLocks/>
          </p:cNvGraphicFramePr>
          <p:nvPr>
            <p:extLst>
              <p:ext uri="{D42A27DB-BD31-4B8C-83A1-F6EECF244321}">
                <p14:modId xmlns="" xmlns:p14="http://schemas.microsoft.com/office/powerpoint/2010/main" val="1299779757"/>
              </p:ext>
            </p:extLst>
          </p:nvPr>
        </p:nvGraphicFramePr>
        <p:xfrm>
          <a:off x="19050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216413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smtClean="0"/>
              <a:t>معلومات عامة حول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2" name="Chart 11"/>
          <p:cNvGraphicFramePr>
            <a:graphicFrameLocks/>
          </p:cNvGraphicFramePr>
          <p:nvPr>
            <p:extLst>
              <p:ext uri="{D42A27DB-BD31-4B8C-83A1-F6EECF244321}">
                <p14:modId xmlns="" xmlns:p14="http://schemas.microsoft.com/office/powerpoint/2010/main" val="3973567503"/>
              </p:ext>
            </p:extLst>
          </p:nvPr>
        </p:nvGraphicFramePr>
        <p:xfrm>
          <a:off x="457200" y="1905000"/>
          <a:ext cx="82296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999416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مصادر </a:t>
            </a:r>
            <a:r>
              <a:rPr lang="ar-SA" i="0" dirty="0" smtClean="0"/>
              <a:t>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 name="Rectangle 9"/>
          <p:cNvSpPr/>
          <p:nvPr/>
        </p:nvSpPr>
        <p:spPr>
          <a:xfrm>
            <a:off x="430336" y="1447800"/>
            <a:ext cx="8332664" cy="623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أكد 87% من مزودي الخدمات الذين يعتمدون على جهات تمويل خارجية توجههم خلال العامين 2014 و 2015 لطلب تمويل من جهات خارجية، وكانت أبرز تلك الجهات:</a:t>
            </a:r>
          </a:p>
          <a:p>
            <a:pPr algn="just" rtl="1"/>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9" name="Table 8"/>
          <p:cNvGraphicFramePr>
            <a:graphicFrameLocks noGrp="1"/>
          </p:cNvGraphicFramePr>
          <p:nvPr>
            <p:extLst>
              <p:ext uri="{D42A27DB-BD31-4B8C-83A1-F6EECF244321}">
                <p14:modId xmlns="" xmlns:p14="http://schemas.microsoft.com/office/powerpoint/2010/main" val="2213520278"/>
              </p:ext>
            </p:extLst>
          </p:nvPr>
        </p:nvGraphicFramePr>
        <p:xfrm>
          <a:off x="381000" y="2061882"/>
          <a:ext cx="8332664" cy="4034118"/>
        </p:xfrm>
        <a:graphic>
          <a:graphicData uri="http://schemas.openxmlformats.org/drawingml/2006/table">
            <a:tbl>
              <a:tblPr firstRow="1" bandRow="1">
                <a:tableStyleId>{5C22544A-7EE6-4342-B048-85BDC9FD1C3A}</a:tableStyleId>
              </a:tblPr>
              <a:tblGrid>
                <a:gridCol w="4166332"/>
                <a:gridCol w="4166332"/>
              </a:tblGrid>
              <a:tr h="402607">
                <a:tc gridSpan="2">
                  <a:txBody>
                    <a:bodyPr/>
                    <a:lstStyle/>
                    <a:p>
                      <a:pPr algn="ctr"/>
                      <a:r>
                        <a:rPr lang="ar-SA" sz="1600" dirty="0" smtClean="0">
                          <a:latin typeface="Simplified Arabic" panose="02020603050405020304" pitchFamily="18" charset="-78"/>
                          <a:cs typeface="Simplified Arabic" panose="02020603050405020304" pitchFamily="18" charset="-78"/>
                        </a:rPr>
                        <a:t>جهات التمويل الخارجية التي توجهت لها</a:t>
                      </a:r>
                      <a:r>
                        <a:rPr lang="ar-SA" sz="1600" baseline="0" dirty="0" smtClean="0">
                          <a:latin typeface="Simplified Arabic" panose="02020603050405020304" pitchFamily="18" charset="-78"/>
                          <a:cs typeface="Simplified Arabic" panose="02020603050405020304" pitchFamily="18" charset="-78"/>
                        </a:rPr>
                        <a:t> المؤسسة خلال العامين 2014 و 2015</a:t>
                      </a:r>
                      <a:endParaRPr lang="en-US" sz="1600" dirty="0">
                        <a:latin typeface="Simplified Arabic" panose="02020603050405020304" pitchFamily="18" charset="-78"/>
                        <a:cs typeface="Simplified Arabic" panose="02020603050405020304" pitchFamily="18" charset="-78"/>
                      </a:endParaRPr>
                    </a:p>
                  </a:txBody>
                  <a:tcPr anchor="ctr"/>
                </a:tc>
                <a:tc hMerge="1">
                  <a:txBody>
                    <a:bodyPr/>
                    <a:lstStyle/>
                    <a:p>
                      <a:endParaRPr lang="en-US" dirty="0"/>
                    </a:p>
                  </a:txBody>
                  <a:tcPr/>
                </a:tc>
              </a:tr>
              <a:tr h="3631511">
                <a:tc>
                  <a:txBody>
                    <a:bodyPr/>
                    <a:lstStyle/>
                    <a:p>
                      <a:pPr marL="285750" indent="-285750" algn="r" rtl="1">
                        <a:spcBef>
                          <a:spcPts val="600"/>
                        </a:spcBef>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الوكالة الفرنسية للتنمية.</a:t>
                      </a:r>
                    </a:p>
                    <a:p>
                      <a:pPr marL="285750" indent="-285750" algn="r" rtl="1">
                        <a:spcBef>
                          <a:spcPts val="600"/>
                        </a:spcBef>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الهلال</a:t>
                      </a:r>
                      <a:r>
                        <a:rPr lang="ar-SA" sz="1600" baseline="0" dirty="0" smtClean="0">
                          <a:latin typeface="Simplified Arabic" panose="02020603050405020304" pitchFamily="18" charset="-78"/>
                          <a:cs typeface="Simplified Arabic" panose="02020603050405020304" pitchFamily="18" charset="-78"/>
                        </a:rPr>
                        <a:t> الأحمر الإماراتي.</a:t>
                      </a:r>
                    </a:p>
                    <a:p>
                      <a:pPr marL="285750" indent="-285750" algn="r" rtl="1">
                        <a:spcBef>
                          <a:spcPts val="600"/>
                        </a:spcBef>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مكتب التعاون الإيطالي.</a:t>
                      </a:r>
                    </a:p>
                    <a:p>
                      <a:pPr marL="285750" indent="-285750" algn="r" rtl="1">
                        <a:spcBef>
                          <a:spcPts val="600"/>
                        </a:spcBef>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التعاون الكوري (</a:t>
                      </a:r>
                      <a:r>
                        <a:rPr lang="en-US" sz="1600" baseline="0" dirty="0" smtClean="0">
                          <a:latin typeface="Simplified Arabic" panose="02020603050405020304" pitchFamily="18" charset="-78"/>
                          <a:cs typeface="Simplified Arabic" panose="02020603050405020304" pitchFamily="18" charset="-78"/>
                        </a:rPr>
                        <a:t>KOICA</a:t>
                      </a:r>
                      <a:r>
                        <a:rPr lang="ar-SA" sz="1600" baseline="0" dirty="0" smtClean="0">
                          <a:latin typeface="Simplified Arabic" panose="02020603050405020304" pitchFamily="18" charset="-78"/>
                          <a:cs typeface="Simplified Arabic" panose="02020603050405020304" pitchFamily="18" charset="-78"/>
                        </a:rPr>
                        <a:t>).</a:t>
                      </a:r>
                    </a:p>
                    <a:p>
                      <a:pPr marL="285750" indent="-285750" algn="r" rtl="1">
                        <a:spcBef>
                          <a:spcPts val="600"/>
                        </a:spcBef>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صناديق التنمية العربية والإسلامية.</a:t>
                      </a:r>
                    </a:p>
                    <a:p>
                      <a:pPr marL="285750" indent="-285750" algn="r" rtl="1">
                        <a:spcBef>
                          <a:spcPts val="600"/>
                        </a:spcBef>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اتحاد البلديات الهولندية (</a:t>
                      </a:r>
                      <a:r>
                        <a:rPr lang="en-US" sz="1600" baseline="0" dirty="0" smtClean="0">
                          <a:latin typeface="Simplified Arabic" panose="02020603050405020304" pitchFamily="18" charset="-78"/>
                          <a:cs typeface="Simplified Arabic" panose="02020603050405020304" pitchFamily="18" charset="-78"/>
                        </a:rPr>
                        <a:t>VNG</a:t>
                      </a:r>
                      <a:r>
                        <a:rPr lang="ar-SA" sz="1600" baseline="0" dirty="0" smtClean="0">
                          <a:latin typeface="Simplified Arabic" panose="02020603050405020304" pitchFamily="18" charset="-78"/>
                          <a:cs typeface="Simplified Arabic" panose="02020603050405020304" pitchFamily="18" charset="-78"/>
                        </a:rPr>
                        <a:t>).</a:t>
                      </a:r>
                    </a:p>
                    <a:p>
                      <a:pPr marL="285750" indent="-285750" algn="r" rtl="1">
                        <a:spcBef>
                          <a:spcPts val="600"/>
                        </a:spcBef>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بنك التنمية الألماني (</a:t>
                      </a:r>
                      <a:r>
                        <a:rPr lang="en-US" sz="1600" baseline="0" dirty="0" smtClean="0">
                          <a:latin typeface="Simplified Arabic" panose="02020603050405020304" pitchFamily="18" charset="-78"/>
                          <a:cs typeface="Simplified Arabic" panose="02020603050405020304" pitchFamily="18" charset="-78"/>
                        </a:rPr>
                        <a:t>KFW</a:t>
                      </a:r>
                      <a:r>
                        <a:rPr lang="ar-SA" sz="1600" baseline="0" dirty="0" smtClean="0">
                          <a:latin typeface="Simplified Arabic" panose="02020603050405020304" pitchFamily="18" charset="-78"/>
                          <a:cs typeface="Simplified Arabic" panose="02020603050405020304" pitchFamily="18" charset="-78"/>
                        </a:rPr>
                        <a:t>).</a:t>
                      </a:r>
                    </a:p>
                    <a:p>
                      <a:pPr marL="285750" indent="-285750" algn="r" rtl="1">
                        <a:spcBef>
                          <a:spcPts val="600"/>
                        </a:spcBef>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مكتب ممثلية اليابان في فلسطين.</a:t>
                      </a:r>
                    </a:p>
                    <a:p>
                      <a:pPr marL="285750" indent="-285750" algn="r" rtl="1">
                        <a:spcBef>
                          <a:spcPts val="600"/>
                        </a:spcBef>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مؤسسة كيفا للدعم والإقراض (</a:t>
                      </a:r>
                      <a:r>
                        <a:rPr lang="en-US" sz="1600" baseline="0" dirty="0" smtClean="0">
                          <a:latin typeface="Simplified Arabic" panose="02020603050405020304" pitchFamily="18" charset="-78"/>
                          <a:cs typeface="Simplified Arabic" panose="02020603050405020304" pitchFamily="18" charset="-78"/>
                        </a:rPr>
                        <a:t>KIVA</a:t>
                      </a:r>
                      <a:r>
                        <a:rPr lang="ar-SA" sz="1600" baseline="0" dirty="0" smtClean="0">
                          <a:latin typeface="Simplified Arabic" panose="02020603050405020304" pitchFamily="18" charset="-78"/>
                          <a:cs typeface="Simplified Arabic" panose="02020603050405020304" pitchFamily="18" charset="-78"/>
                        </a:rPr>
                        <a:t>).</a:t>
                      </a:r>
                    </a:p>
                    <a:p>
                      <a:pPr marL="285750" indent="-285750" algn="r" rtl="1">
                        <a:spcBef>
                          <a:spcPts val="600"/>
                        </a:spcBef>
                        <a:buFont typeface="Wingdings" panose="05000000000000000000" pitchFamily="2" charset="2"/>
                        <a:buChar char="§"/>
                      </a:pPr>
                      <a:r>
                        <a:rPr lang="ar-SA" sz="1600" baseline="0" dirty="0" smtClean="0">
                          <a:latin typeface="Simplified Arabic" panose="02020603050405020304" pitchFamily="18" charset="-78"/>
                          <a:cs typeface="Simplified Arabic" panose="02020603050405020304" pitchFamily="18" charset="-78"/>
                        </a:rPr>
                        <a:t>مجموعات تمويل المواطنين (</a:t>
                      </a:r>
                      <a:r>
                        <a:rPr lang="en-US" sz="1600" kern="1200" baseline="0" dirty="0" smtClean="0">
                          <a:solidFill>
                            <a:schemeClr val="dk1"/>
                          </a:solidFill>
                          <a:latin typeface="Simplified Arabic" panose="02020603050405020304" pitchFamily="18" charset="-78"/>
                          <a:ea typeface="+mn-ea"/>
                          <a:cs typeface="Simplified Arabic" panose="02020603050405020304" pitchFamily="18" charset="-78"/>
                        </a:rPr>
                        <a:t>Citizens Financial Group </a:t>
                      </a:r>
                      <a:r>
                        <a:rPr lang="en-US" sz="1600" kern="1200" baseline="0" dirty="0" err="1" smtClean="0">
                          <a:solidFill>
                            <a:schemeClr val="dk1"/>
                          </a:solidFill>
                          <a:latin typeface="Simplified Arabic" panose="02020603050405020304" pitchFamily="18" charset="-78"/>
                          <a:ea typeface="+mn-ea"/>
                          <a:cs typeface="Simplified Arabic" panose="02020603050405020304" pitchFamily="18" charset="-78"/>
                        </a:rPr>
                        <a:t>Inc</a:t>
                      </a:r>
                      <a:r>
                        <a:rPr lang="ar-SA" sz="1600" kern="1200" baseline="0" dirty="0" smtClean="0">
                          <a:solidFill>
                            <a:schemeClr val="dk1"/>
                          </a:solidFill>
                          <a:latin typeface="Simplified Arabic" panose="02020603050405020304" pitchFamily="18" charset="-78"/>
                          <a:ea typeface="+mn-ea"/>
                          <a:cs typeface="Simplified Arabic" panose="02020603050405020304" pitchFamily="18" charset="-78"/>
                        </a:rPr>
                        <a:t>).</a:t>
                      </a:r>
                      <a:endParaRPr lang="en-US" sz="1600" kern="1200" baseline="0" dirty="0">
                        <a:solidFill>
                          <a:schemeClr val="dk1"/>
                        </a:solidFill>
                        <a:latin typeface="Simplified Arabic" panose="02020603050405020304" pitchFamily="18" charset="-78"/>
                        <a:ea typeface="+mn-ea"/>
                        <a:cs typeface="Simplified Arabic" panose="02020603050405020304" pitchFamily="18" charset="-78"/>
                      </a:endParaRPr>
                    </a:p>
                  </a:txBody>
                  <a:tcPr anchor="ctr"/>
                </a:tc>
                <a:tc>
                  <a:txBody>
                    <a:bodyPr/>
                    <a:lstStyle/>
                    <a:p>
                      <a:pPr marL="342900" indent="-342900" algn="just" rtl="1">
                        <a:spcBef>
                          <a:spcPts val="400"/>
                        </a:spcBef>
                        <a:buFont typeface="Wingdings" panose="05000000000000000000" pitchFamily="2" charset="2"/>
                        <a:buChar char="§"/>
                      </a:pPr>
                      <a:r>
                        <a:rPr lang="ar-SA" sz="1600" dirty="0" smtClean="0">
                          <a:solidFill>
                            <a:schemeClr val="tx1"/>
                          </a:solidFill>
                          <a:latin typeface="Simplified Arabic" panose="02020603050405020304" pitchFamily="18" charset="-78"/>
                          <a:cs typeface="Simplified Arabic" panose="02020603050405020304" pitchFamily="18" charset="-78"/>
                        </a:rPr>
                        <a:t>صندوق تطوير وإقراض البلديات.</a:t>
                      </a:r>
                    </a:p>
                    <a:p>
                      <a:pPr marL="342900" indent="-342900" algn="just" rtl="1">
                        <a:spcBef>
                          <a:spcPts val="400"/>
                        </a:spcBef>
                        <a:buFont typeface="Wingdings" panose="05000000000000000000" pitchFamily="2" charset="2"/>
                        <a:buChar char="§"/>
                      </a:pPr>
                      <a:r>
                        <a:rPr lang="ar-SA" sz="1600" dirty="0" smtClean="0">
                          <a:solidFill>
                            <a:schemeClr val="tx1"/>
                          </a:solidFill>
                          <a:latin typeface="Simplified Arabic" panose="02020603050405020304" pitchFamily="18" charset="-78"/>
                          <a:cs typeface="Simplified Arabic" panose="02020603050405020304" pitchFamily="18" charset="-78"/>
                        </a:rPr>
                        <a:t>مؤسسة التعاون الألماني.</a:t>
                      </a:r>
                    </a:p>
                    <a:p>
                      <a:pPr marL="342900" indent="-342900" algn="just" defTabSz="914400" rtl="1" eaLnBrk="1" latinLnBrk="0" hangingPunct="1">
                        <a:spcBef>
                          <a:spcPts val="400"/>
                        </a:spcBef>
                        <a:buFont typeface="Wingdings" panose="05000000000000000000" pitchFamily="2" charset="2"/>
                        <a:buChar char="§"/>
                      </a:pP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البنك الدولي.</a:t>
                      </a:r>
                    </a:p>
                    <a:p>
                      <a:pPr marL="342900" indent="-342900" algn="just" defTabSz="914400" rtl="1" eaLnBrk="1" latinLnBrk="0" hangingPunct="1">
                        <a:spcBef>
                          <a:spcPts val="400"/>
                        </a:spcBef>
                        <a:buFont typeface="Wingdings" panose="05000000000000000000" pitchFamily="2" charset="2"/>
                        <a:buChar char="§"/>
                      </a:pP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مؤسسة التعاون (</a:t>
                      </a:r>
                      <a:r>
                        <a:rPr lang="en-US" sz="1600" kern="1200" dirty="0" smtClean="0">
                          <a:solidFill>
                            <a:schemeClr val="tx1"/>
                          </a:solidFill>
                          <a:latin typeface="Simplified Arabic" panose="02020603050405020304" pitchFamily="18" charset="-78"/>
                          <a:ea typeface="+mn-ea"/>
                          <a:cs typeface="Simplified Arabic" panose="02020603050405020304" pitchFamily="18" charset="-78"/>
                        </a:rPr>
                        <a:t>Welfare</a:t>
                      </a: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a:t>
                      </a:r>
                    </a:p>
                    <a:p>
                      <a:pPr marL="342900" indent="-342900" algn="just" defTabSz="914400" rtl="1" eaLnBrk="1" latinLnBrk="0" hangingPunct="1">
                        <a:spcBef>
                          <a:spcPts val="400"/>
                        </a:spcBef>
                        <a:buFont typeface="Wingdings" panose="05000000000000000000" pitchFamily="2" charset="2"/>
                        <a:buChar char="§"/>
                      </a:pP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الوكالة الأمريكية للتنمية الدولية (</a:t>
                      </a:r>
                      <a:r>
                        <a:rPr lang="en-US" sz="1600" kern="1200" dirty="0" smtClean="0">
                          <a:solidFill>
                            <a:schemeClr val="tx1"/>
                          </a:solidFill>
                          <a:latin typeface="Simplified Arabic" panose="02020603050405020304" pitchFamily="18" charset="-78"/>
                          <a:ea typeface="+mn-ea"/>
                          <a:cs typeface="Simplified Arabic" panose="02020603050405020304" pitchFamily="18" charset="-78"/>
                        </a:rPr>
                        <a:t>USAID</a:t>
                      </a: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a:t>
                      </a:r>
                    </a:p>
                    <a:p>
                      <a:pPr marL="342900" indent="-342900" algn="just" defTabSz="914400" rtl="1" eaLnBrk="1" latinLnBrk="0" hangingPunct="1">
                        <a:spcBef>
                          <a:spcPts val="400"/>
                        </a:spcBef>
                        <a:buFont typeface="Wingdings" panose="05000000000000000000" pitchFamily="2" charset="2"/>
                        <a:buChar char="§"/>
                      </a:pP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الوكالة اليابانية للتعاون الدولي (</a:t>
                      </a:r>
                      <a:r>
                        <a:rPr lang="en-US" sz="1600" kern="1200" dirty="0" smtClean="0">
                          <a:solidFill>
                            <a:schemeClr val="tx1"/>
                          </a:solidFill>
                          <a:latin typeface="Simplified Arabic" panose="02020603050405020304" pitchFamily="18" charset="-78"/>
                          <a:ea typeface="+mn-ea"/>
                          <a:cs typeface="Simplified Arabic" panose="02020603050405020304" pitchFamily="18" charset="-78"/>
                        </a:rPr>
                        <a:t>JICA</a:t>
                      </a: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a:t>
                      </a:r>
                    </a:p>
                    <a:p>
                      <a:pPr marL="342900" indent="-342900" algn="just" defTabSz="914400" rtl="1" eaLnBrk="1" latinLnBrk="0" hangingPunct="1">
                        <a:spcBef>
                          <a:spcPts val="400"/>
                        </a:spcBef>
                        <a:buFont typeface="Wingdings" panose="05000000000000000000" pitchFamily="2" charset="2"/>
                        <a:buChar char="§"/>
                      </a:pP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هيئة الإغاثة الكاثوليكية (</a:t>
                      </a:r>
                      <a:r>
                        <a:rPr lang="en-US" sz="1600" kern="1200" dirty="0" smtClean="0">
                          <a:solidFill>
                            <a:schemeClr val="tx1"/>
                          </a:solidFill>
                          <a:latin typeface="Simplified Arabic" panose="02020603050405020304" pitchFamily="18" charset="-78"/>
                          <a:ea typeface="+mn-ea"/>
                          <a:cs typeface="Simplified Arabic" panose="02020603050405020304" pitchFamily="18" charset="-78"/>
                        </a:rPr>
                        <a:t>CRS</a:t>
                      </a:r>
                      <a:r>
                        <a:rPr lang="ar-SA" sz="1600" kern="1200" dirty="0" smtClean="0">
                          <a:solidFill>
                            <a:schemeClr val="tx1"/>
                          </a:solidFill>
                          <a:latin typeface="Simplified Arabic" panose="02020603050405020304" pitchFamily="18" charset="-78"/>
                          <a:ea typeface="+mn-ea"/>
                          <a:cs typeface="Simplified Arabic" panose="02020603050405020304" pitchFamily="18" charset="-78"/>
                        </a:rPr>
                        <a:t>).</a:t>
                      </a:r>
                    </a:p>
                    <a:p>
                      <a:pPr marL="342900" indent="-342900" algn="just" rtl="1">
                        <a:spcBef>
                          <a:spcPts val="400"/>
                        </a:spcBef>
                        <a:buFont typeface="Wingdings" panose="05000000000000000000" pitchFamily="2" charset="2"/>
                        <a:buChar char="§"/>
                      </a:pPr>
                      <a:r>
                        <a:rPr lang="ar-SA" sz="1600" dirty="0" smtClean="0">
                          <a:solidFill>
                            <a:schemeClr val="tx1"/>
                          </a:solidFill>
                          <a:latin typeface="Simplified Arabic" panose="02020603050405020304" pitchFamily="18" charset="-78"/>
                          <a:cs typeface="Simplified Arabic" panose="02020603050405020304" pitchFamily="18" charset="-78"/>
                        </a:rPr>
                        <a:t>البنك الإسلامي للتنمية.</a:t>
                      </a:r>
                    </a:p>
                    <a:p>
                      <a:pPr marL="342900" indent="-342900" algn="just" rtl="1">
                        <a:spcBef>
                          <a:spcPts val="400"/>
                        </a:spcBef>
                        <a:buFont typeface="Wingdings" panose="05000000000000000000" pitchFamily="2" charset="2"/>
                        <a:buChar char="§"/>
                      </a:pPr>
                      <a:r>
                        <a:rPr lang="ar-SA" sz="1600" dirty="0" smtClean="0">
                          <a:solidFill>
                            <a:schemeClr val="tx1"/>
                          </a:solidFill>
                          <a:latin typeface="Simplified Arabic" panose="02020603050405020304" pitchFamily="18" charset="-78"/>
                          <a:cs typeface="Simplified Arabic" panose="02020603050405020304" pitchFamily="18" charset="-78"/>
                        </a:rPr>
                        <a:t>الاتحاد الأوروبي والمفوضية الأوروبية.</a:t>
                      </a:r>
                    </a:p>
                    <a:p>
                      <a:pPr marL="342900" indent="-342900" algn="just" rtl="1">
                        <a:spcBef>
                          <a:spcPts val="400"/>
                        </a:spcBef>
                        <a:buFont typeface="Wingdings" panose="05000000000000000000" pitchFamily="2" charset="2"/>
                        <a:buChar char="§"/>
                      </a:pPr>
                      <a:r>
                        <a:rPr lang="ar-SA" sz="1600" dirty="0" smtClean="0">
                          <a:solidFill>
                            <a:schemeClr val="tx1"/>
                          </a:solidFill>
                          <a:latin typeface="Simplified Arabic" panose="02020603050405020304" pitchFamily="18" charset="-78"/>
                          <a:cs typeface="Simplified Arabic" panose="02020603050405020304" pitchFamily="18" charset="-78"/>
                        </a:rPr>
                        <a:t>مؤسسة سند.</a:t>
                      </a:r>
                    </a:p>
                    <a:p>
                      <a:pPr marL="342900" indent="-342900" algn="just" rtl="1">
                        <a:spcBef>
                          <a:spcPts val="400"/>
                        </a:spcBef>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برنامج الأمم المتحدة الإنمائي (</a:t>
                      </a:r>
                      <a:r>
                        <a:rPr lang="en-US" sz="1600" dirty="0" smtClean="0">
                          <a:latin typeface="Simplified Arabic" panose="02020603050405020304" pitchFamily="18" charset="-78"/>
                          <a:cs typeface="Simplified Arabic" panose="02020603050405020304" pitchFamily="18" charset="-78"/>
                        </a:rPr>
                        <a:t>UNDP</a:t>
                      </a:r>
                      <a:r>
                        <a:rPr lang="ar-SA" sz="1600" dirty="0" smtClean="0">
                          <a:latin typeface="Simplified Arabic" panose="02020603050405020304" pitchFamily="18" charset="-78"/>
                          <a:cs typeface="Simplified Arabic" panose="02020603050405020304" pitchFamily="18" charset="-78"/>
                        </a:rPr>
                        <a:t>).</a:t>
                      </a:r>
                    </a:p>
                    <a:p>
                      <a:pPr marL="342900" indent="-342900" algn="just" rtl="1">
                        <a:spcBef>
                          <a:spcPts val="400"/>
                        </a:spcBef>
                        <a:buFont typeface="Wingdings" panose="05000000000000000000" pitchFamily="2" charset="2"/>
                        <a:buChar char="§"/>
                      </a:pPr>
                      <a:r>
                        <a:rPr lang="ar-SA" sz="1600" dirty="0" smtClean="0">
                          <a:latin typeface="Simplified Arabic" panose="02020603050405020304" pitchFamily="18" charset="-78"/>
                          <a:cs typeface="Simplified Arabic" panose="02020603050405020304" pitchFamily="18" charset="-78"/>
                        </a:rPr>
                        <a:t>بعثة التواجد الدولي المؤقت (</a:t>
                      </a:r>
                      <a:r>
                        <a:rPr lang="en-US" sz="1600" dirty="0" smtClean="0">
                          <a:latin typeface="Simplified Arabic" panose="02020603050405020304" pitchFamily="18" charset="-78"/>
                          <a:cs typeface="Simplified Arabic" panose="02020603050405020304" pitchFamily="18" charset="-78"/>
                        </a:rPr>
                        <a:t>TIPH</a:t>
                      </a:r>
                      <a:r>
                        <a:rPr lang="ar-SA" sz="1600" dirty="0" smtClean="0">
                          <a:latin typeface="Simplified Arabic" panose="02020603050405020304" pitchFamily="18" charset="-78"/>
                          <a:cs typeface="Simplified Arabic" panose="02020603050405020304" pitchFamily="18" charset="-78"/>
                        </a:rPr>
                        <a:t>).</a:t>
                      </a:r>
                      <a:endParaRPr lang="en-US" sz="16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10940197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مصادر </a:t>
            </a:r>
            <a:r>
              <a:rPr lang="ar-SA" i="0" dirty="0" smtClean="0"/>
              <a:t>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1471978691"/>
              </p:ext>
            </p:extLst>
          </p:nvPr>
        </p:nvGraphicFramePr>
        <p:xfrm>
          <a:off x="4572000" y="2004060"/>
          <a:ext cx="420624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12" name="Rounded Rectangle 11"/>
          <p:cNvSpPr/>
          <p:nvPr/>
        </p:nvSpPr>
        <p:spPr>
          <a:xfrm>
            <a:off x="457200" y="1981200"/>
            <a:ext cx="3810000" cy="3429000"/>
          </a:xfrm>
          <a:prstGeom prst="roundRect">
            <a:avLst/>
          </a:prstGeom>
          <a:noFill/>
          <a:ln>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spcBef>
                <a:spcPts val="600"/>
              </a:spcBef>
            </a:pPr>
            <a:r>
              <a:rPr lang="ar-SA" sz="1600" dirty="0" smtClean="0">
                <a:solidFill>
                  <a:schemeClr val="tx1"/>
                </a:solidFill>
                <a:latin typeface="Simplified Arabic" panose="02020603050405020304" pitchFamily="18" charset="-78"/>
                <a:cs typeface="Simplified Arabic" panose="02020603050405020304" pitchFamily="18" charset="-78"/>
              </a:rPr>
              <a:t>أشار 29% من مزودي الخدمات الذين توجهوا خلال العامين 2014 و 2015 لطلب تمويل من جهات خارجية عدم نجاحهم بالحصول على التمويل وذلك يعود لعدة أسباب أهمها؛ </a:t>
            </a:r>
          </a:p>
          <a:p>
            <a:pPr marL="342900" indent="-342900" algn="just" rtl="1">
              <a:spcBef>
                <a:spcPts val="8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عدم مطابقة معايير وإجراءات الجهات المانحة حيث في بعض الأحيان يكون المشروع المقدم من قبل المؤسسة ليس ضمن اختصاص الجهات المانحة.</a:t>
            </a:r>
          </a:p>
          <a:p>
            <a:pPr marL="342900" indent="-342900" algn="just" rtl="1">
              <a:spcBef>
                <a:spcPts val="8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سياسة الجهات المانحة بتقديم الخدمة مباشرة للمستفيدين.</a:t>
            </a:r>
          </a:p>
          <a:p>
            <a:pPr marL="342900" indent="-342900" algn="just" rtl="1">
              <a:spcBef>
                <a:spcPts val="8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الحصة الأكبر من التمويل للمؤسسات الأجنبية أو المؤسسات التابعة لفرع أجنبي.</a:t>
            </a:r>
          </a:p>
        </p:txBody>
      </p:sp>
    </p:spTree>
    <p:extLst>
      <p:ext uri="{BB962C8B-B14F-4D97-AF65-F5344CB8AC3E}">
        <p14:creationId xmlns="" xmlns:p14="http://schemas.microsoft.com/office/powerpoint/2010/main" val="37935577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 xmlns:p14="http://schemas.microsoft.com/office/powerpoint/2010/main" val="1958911918"/>
              </p:ext>
            </p:extLst>
          </p:nvPr>
        </p:nvGraphicFramePr>
        <p:xfrm>
          <a:off x="19812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3449558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3053083351"/>
              </p:ext>
            </p:extLst>
          </p:nvPr>
        </p:nvGraphicFramePr>
        <p:xfrm>
          <a:off x="914400" y="2057400"/>
          <a:ext cx="73152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0037927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11" name="Chart 10"/>
          <p:cNvGraphicFramePr>
            <a:graphicFrameLocks/>
          </p:cNvGraphicFramePr>
          <p:nvPr>
            <p:extLst>
              <p:ext uri="{D42A27DB-BD31-4B8C-83A1-F6EECF244321}">
                <p14:modId xmlns="" xmlns:p14="http://schemas.microsoft.com/office/powerpoint/2010/main" val="2117282903"/>
              </p:ext>
            </p:extLst>
          </p:nvPr>
        </p:nvGraphicFramePr>
        <p:xfrm>
          <a:off x="914400" y="2057400"/>
          <a:ext cx="73152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46941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12" name="Chart 11"/>
          <p:cNvGraphicFramePr>
            <a:graphicFrameLocks/>
          </p:cNvGraphicFramePr>
          <p:nvPr>
            <p:extLst>
              <p:ext uri="{D42A27DB-BD31-4B8C-83A1-F6EECF244321}">
                <p14:modId xmlns="" xmlns:p14="http://schemas.microsoft.com/office/powerpoint/2010/main" val="3030573304"/>
              </p:ext>
            </p:extLst>
          </p:nvPr>
        </p:nvGraphicFramePr>
        <p:xfrm>
          <a:off x="838200" y="2057400"/>
          <a:ext cx="73152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6350110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9" name="Table 8"/>
          <p:cNvGraphicFramePr>
            <a:graphicFrameLocks noGrp="1"/>
          </p:cNvGraphicFramePr>
          <p:nvPr>
            <p:extLst>
              <p:ext uri="{D42A27DB-BD31-4B8C-83A1-F6EECF244321}">
                <p14:modId xmlns="" xmlns:p14="http://schemas.microsoft.com/office/powerpoint/2010/main" val="3813101711"/>
              </p:ext>
            </p:extLst>
          </p:nvPr>
        </p:nvGraphicFramePr>
        <p:xfrm>
          <a:off x="533400" y="1295401"/>
          <a:ext cx="8001000" cy="4761247"/>
        </p:xfrm>
        <a:graphic>
          <a:graphicData uri="http://schemas.openxmlformats.org/drawingml/2006/table">
            <a:tbl>
              <a:tblPr firstRow="1" bandRow="1">
                <a:tableStyleId>{5C22544A-7EE6-4342-B048-85BDC9FD1C3A}</a:tableStyleId>
              </a:tblPr>
              <a:tblGrid>
                <a:gridCol w="8001000"/>
              </a:tblGrid>
              <a:tr h="478807">
                <a:tc>
                  <a:txBody>
                    <a:bodyPr/>
                    <a:lstStyle/>
                    <a:p>
                      <a:pPr algn="ctr" rtl="1"/>
                      <a:r>
                        <a:rPr lang="ar-SA" sz="1800" dirty="0" smtClean="0">
                          <a:solidFill>
                            <a:schemeClr val="bg1"/>
                          </a:solidFill>
                          <a:latin typeface="Simplified Arabic" panose="02020603050405020304" pitchFamily="18" charset="-78"/>
                          <a:cs typeface="Simplified Arabic" panose="02020603050405020304" pitchFamily="18" charset="-78"/>
                        </a:rPr>
                        <a:t>أهم الخدمات التي تقدمها المؤسسات مزودي الخدمات لبلدية الخليل </a:t>
                      </a:r>
                      <a:endParaRPr lang="en-US" sz="1800" dirty="0">
                        <a:solidFill>
                          <a:schemeClr val="bg1"/>
                        </a:solidFill>
                        <a:latin typeface="Simplified Arabic" panose="02020603050405020304" pitchFamily="18" charset="-78"/>
                        <a:cs typeface="Simplified Arabic" panose="02020603050405020304" pitchFamily="18" charset="-78"/>
                      </a:endParaRPr>
                    </a:p>
                  </a:txBody>
                  <a:tcPr anchor="ctr"/>
                </a:tc>
              </a:tr>
              <a:tr h="3631511">
                <a:tc>
                  <a:txBody>
                    <a:bodyPr/>
                    <a:lstStyle/>
                    <a:p>
                      <a:pPr marL="342900" indent="-342900" algn="just" rtl="1">
                        <a:spcBef>
                          <a:spcPts val="18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خدمات تأمينية لوظفي البلدية حسب العطاءات المقدمة من البلدية.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خدمات مصرفية وتسهيلات إئتمانية للبلدية وموظفيها.</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تزويد البلدية بمعلومات احصائية اقتصادية وأبحاث علمية تطبيقية.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تزويد البلدية باستشارات قانونية.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تسهيلات للبلدية للحصول على التراخيص اللازمة.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أشتال حرجية مجانية للبلدية.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مساعدة البلدية في شق طرق زراعية.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منح أراضي مجانية لإنشاء متنزهات وأماكن ترفيهية.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تزويد البلدية بأسماء المقاولين وتصنيفهم.</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توفير مشاريع تنموية للبلدية.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مساعدة البلدية في حل مشاكلها خاصة المشاكل التي تواجه المياه والكهرباء.</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خدمات هندسية وتنظيمية لمشاريع البلدية.</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دورات إسعاف أولي لموظفي البلدية وتزويد البلدية بصناديق الإسعاف الأولي.</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خطوط الهاتف المحمول وخطوط الاتصالات والإنترنت.</a:t>
                      </a:r>
                    </a:p>
                    <a:p>
                      <a:pPr marL="342900" indent="-342900" algn="just" rtl="1">
                        <a:spcBef>
                          <a:spcPts val="3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خدمة التسديد الآلي للمياه والكهرباء.</a:t>
                      </a:r>
                    </a:p>
                  </a:txBody>
                  <a:tcPr anchor="ctr"/>
                </a:tc>
              </a:tr>
            </a:tbl>
          </a:graphicData>
        </a:graphic>
      </p:graphicFrame>
    </p:spTree>
    <p:extLst>
      <p:ext uri="{BB962C8B-B14F-4D97-AF65-F5344CB8AC3E}">
        <p14:creationId xmlns="" xmlns:p14="http://schemas.microsoft.com/office/powerpoint/2010/main" val="9682223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12" name="Table 11"/>
          <p:cNvGraphicFramePr>
            <a:graphicFrameLocks noGrp="1"/>
          </p:cNvGraphicFramePr>
          <p:nvPr>
            <p:extLst>
              <p:ext uri="{D42A27DB-BD31-4B8C-83A1-F6EECF244321}">
                <p14:modId xmlns="" xmlns:p14="http://schemas.microsoft.com/office/powerpoint/2010/main" val="3995670690"/>
              </p:ext>
            </p:extLst>
          </p:nvPr>
        </p:nvGraphicFramePr>
        <p:xfrm>
          <a:off x="533400" y="1295401"/>
          <a:ext cx="8001000" cy="4724399"/>
        </p:xfrm>
        <a:graphic>
          <a:graphicData uri="http://schemas.openxmlformats.org/drawingml/2006/table">
            <a:tbl>
              <a:tblPr firstRow="1" bandRow="1">
                <a:tableStyleId>{5C22544A-7EE6-4342-B048-85BDC9FD1C3A}</a:tableStyleId>
              </a:tblPr>
              <a:tblGrid>
                <a:gridCol w="8001000"/>
              </a:tblGrid>
              <a:tr h="478807">
                <a:tc>
                  <a:txBody>
                    <a:bodyPr/>
                    <a:lstStyle/>
                    <a:p>
                      <a:pPr algn="ctr" rtl="1"/>
                      <a:r>
                        <a:rPr lang="ar-SA" sz="1800" dirty="0" smtClean="0">
                          <a:solidFill>
                            <a:schemeClr val="bg1"/>
                          </a:solidFill>
                          <a:latin typeface="Simplified Arabic" panose="02020603050405020304" pitchFamily="18" charset="-78"/>
                          <a:cs typeface="Simplified Arabic" panose="02020603050405020304" pitchFamily="18" charset="-78"/>
                        </a:rPr>
                        <a:t>أهم الأنشطة التي يتشارك مزودي الخدمات بتنفيذها مع بلدية الخليل - 1</a:t>
                      </a:r>
                      <a:endParaRPr lang="en-US" sz="1800" dirty="0">
                        <a:solidFill>
                          <a:schemeClr val="bg1"/>
                        </a:solidFill>
                        <a:latin typeface="Simplified Arabic" panose="02020603050405020304" pitchFamily="18" charset="-78"/>
                        <a:cs typeface="Simplified Arabic" panose="02020603050405020304" pitchFamily="18" charset="-78"/>
                      </a:endParaRPr>
                    </a:p>
                  </a:txBody>
                  <a:tcPr anchor="ctr"/>
                </a:tc>
              </a:tr>
              <a:tr h="4245592">
                <a:tc>
                  <a:txBody>
                    <a:bodyPr/>
                    <a:lstStyle/>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إعداد الخطة الاستراتيجية للبلدية.</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التحضير لإقامة معارض تجارية.</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عقد ورش عمل وندوات تثقيفية وتوعوية وتعليمية.</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تنفيذ أنشطة مشاريع خاصة بقطاع المرأة وتعزيز دورها في مؤسسات المجتمع المحلي.</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استخدام قاعات البلدية مجاناً لإقامة الأنشطة الترفيهية والاجتماعية.</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المساءلة والرقابة على دور البلديات.</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المشاركة بالتعاون مع البلدية في إنشاء متنزه عام.</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الشراكة في تنفيذ بعض الأنشطة وإقامة المهرجانات.</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عقد ورش عمل مع البلدية حول القطاعات الاقتصادية والمسوح الاقتصادية والقطاعات الأخرى التي تعمل ضمنها المؤسسة.</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توفر البلدية الخدمات اللوجستية لعمل التعداد السكاني.</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تنفيذ مشروع تسمية شوارع الخليل.</a:t>
                      </a:r>
                    </a:p>
                    <a:p>
                      <a:pPr marL="342900" indent="-342900" algn="just" rtl="1">
                        <a:spcBef>
                          <a:spcPts val="7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تنفيذ مشروع تأهيل البلدة القديمة.</a:t>
                      </a:r>
                    </a:p>
                  </a:txBody>
                  <a:tcPr anchor="ctr"/>
                </a:tc>
              </a:tr>
            </a:tbl>
          </a:graphicData>
        </a:graphic>
      </p:graphicFrame>
    </p:spTree>
    <p:extLst>
      <p:ext uri="{BB962C8B-B14F-4D97-AF65-F5344CB8AC3E}">
        <p14:creationId xmlns="" xmlns:p14="http://schemas.microsoft.com/office/powerpoint/2010/main" val="33706655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12" name="Table 11"/>
          <p:cNvGraphicFramePr>
            <a:graphicFrameLocks noGrp="1"/>
          </p:cNvGraphicFramePr>
          <p:nvPr>
            <p:extLst>
              <p:ext uri="{D42A27DB-BD31-4B8C-83A1-F6EECF244321}">
                <p14:modId xmlns="" xmlns:p14="http://schemas.microsoft.com/office/powerpoint/2010/main" val="3831521718"/>
              </p:ext>
            </p:extLst>
          </p:nvPr>
        </p:nvGraphicFramePr>
        <p:xfrm>
          <a:off x="533400" y="1295401"/>
          <a:ext cx="8001000" cy="4724399"/>
        </p:xfrm>
        <a:graphic>
          <a:graphicData uri="http://schemas.openxmlformats.org/drawingml/2006/table">
            <a:tbl>
              <a:tblPr firstRow="1" bandRow="1">
                <a:tableStyleId>{5C22544A-7EE6-4342-B048-85BDC9FD1C3A}</a:tableStyleId>
              </a:tblPr>
              <a:tblGrid>
                <a:gridCol w="8001000"/>
              </a:tblGrid>
              <a:tr h="478807">
                <a:tc>
                  <a:txBody>
                    <a:bodyPr/>
                    <a:lstStyle/>
                    <a:p>
                      <a:pPr algn="ctr" rtl="1"/>
                      <a:r>
                        <a:rPr lang="ar-SA" sz="1800" dirty="0" smtClean="0">
                          <a:solidFill>
                            <a:schemeClr val="bg1"/>
                          </a:solidFill>
                          <a:latin typeface="Simplified Arabic" panose="02020603050405020304" pitchFamily="18" charset="-78"/>
                          <a:cs typeface="Simplified Arabic" panose="02020603050405020304" pitchFamily="18" charset="-78"/>
                        </a:rPr>
                        <a:t>أهم الأنشطة التي يتشارك مزودي الخدمات بتنفيذها مع بلدية الخليل - 2</a:t>
                      </a:r>
                      <a:endParaRPr lang="en-US" sz="1800" dirty="0">
                        <a:solidFill>
                          <a:schemeClr val="bg1"/>
                        </a:solidFill>
                        <a:latin typeface="Simplified Arabic" panose="02020603050405020304" pitchFamily="18" charset="-78"/>
                        <a:cs typeface="Simplified Arabic" panose="02020603050405020304" pitchFamily="18" charset="-78"/>
                      </a:endParaRPr>
                    </a:p>
                  </a:txBody>
                  <a:tcPr anchor="ctr"/>
                </a:tc>
              </a:tr>
              <a:tr h="4245592">
                <a:tc>
                  <a:txBody>
                    <a:bodyPr/>
                    <a:lstStyle/>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اتفاقية التسديد الآلي لفواتير الكهرباء والتسديد الآلي للمستحقات على المكلفين.</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إعداد دراسات مشاريع للشراكة مع القطاع الخاص.</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تقديم الدعم اللوجستي مثل توفير معدات التنظيف وطاقم للصيانة.</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تنفيذ مشروع التشجير المتمثل بزراعة الأشتال.</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مشاريع بيئية واستصلاح الأراضي.</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تعاون البلدية مع الجهات الزراعية المختصة بتقديم تسهيلات للمزارعين حول الأضرار وتمكينهم الحصول على شهادات حول تلك الأضرار.</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التنسيق ما بين البلدية ومكتب محافظة الخليل حول المشاريع التنموية المنفذة.</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توقيع مذكرات تفاهم خاصة بالكهرباء ما بين البلدية والمؤسسات ذات العلاقة.</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مشاركة البلدية كأعضاء في بعض اللجان مثل اللجنة الاقتصادية، ولجنة السلامة العامة، والترخيص الصناعي.</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تنفيذ مشروع الطاقة المتجددة.</a:t>
                      </a:r>
                    </a:p>
                    <a:p>
                      <a:pPr marL="342900" indent="-342900" algn="just" rtl="1">
                        <a:spcBef>
                          <a:spcPts val="700"/>
                        </a:spcBef>
                        <a:buFont typeface="+mj-lt"/>
                        <a:buAutoNum type="arabicPeriod" startAt="13"/>
                      </a:pPr>
                      <a:r>
                        <a:rPr lang="ar-SA" sz="1600" dirty="0" smtClean="0">
                          <a:solidFill>
                            <a:schemeClr val="tx1"/>
                          </a:solidFill>
                          <a:latin typeface="Simplified Arabic" panose="02020603050405020304" pitchFamily="18" charset="-78"/>
                          <a:cs typeface="Simplified Arabic" panose="02020603050405020304" pitchFamily="18" charset="-78"/>
                        </a:rPr>
                        <a:t>المشاركة في تنفيذ مشروع الحديقة التكنولوجية.</a:t>
                      </a:r>
                    </a:p>
                  </a:txBody>
                  <a:tcPr anchor="ctr"/>
                </a:tc>
              </a:tr>
            </a:tbl>
          </a:graphicData>
        </a:graphic>
      </p:graphicFrame>
    </p:spTree>
    <p:extLst>
      <p:ext uri="{BB962C8B-B14F-4D97-AF65-F5344CB8AC3E}">
        <p14:creationId xmlns="" xmlns:p14="http://schemas.microsoft.com/office/powerpoint/2010/main" val="19090094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10" name="Table 9"/>
          <p:cNvGraphicFramePr>
            <a:graphicFrameLocks noGrp="1"/>
          </p:cNvGraphicFramePr>
          <p:nvPr>
            <p:extLst>
              <p:ext uri="{D42A27DB-BD31-4B8C-83A1-F6EECF244321}">
                <p14:modId xmlns="" xmlns:p14="http://schemas.microsoft.com/office/powerpoint/2010/main" val="2995428840"/>
              </p:ext>
            </p:extLst>
          </p:nvPr>
        </p:nvGraphicFramePr>
        <p:xfrm>
          <a:off x="533400" y="1295400"/>
          <a:ext cx="8001000" cy="4805680"/>
        </p:xfrm>
        <a:graphic>
          <a:graphicData uri="http://schemas.openxmlformats.org/drawingml/2006/table">
            <a:tbl>
              <a:tblPr firstRow="1" bandRow="1">
                <a:tableStyleId>{5C22544A-7EE6-4342-B048-85BDC9FD1C3A}</a:tableStyleId>
              </a:tblPr>
              <a:tblGrid>
                <a:gridCol w="8001000"/>
              </a:tblGrid>
              <a:tr h="457200">
                <a:tc>
                  <a:txBody>
                    <a:bodyPr/>
                    <a:lstStyle/>
                    <a:p>
                      <a:pPr algn="ctr" rtl="1"/>
                      <a:r>
                        <a:rPr lang="ar-SA" sz="1800" dirty="0" smtClean="0">
                          <a:solidFill>
                            <a:schemeClr val="bg1"/>
                          </a:solidFill>
                          <a:latin typeface="Simplified Arabic" panose="02020603050405020304" pitchFamily="18" charset="-78"/>
                          <a:cs typeface="Simplified Arabic" panose="02020603050405020304" pitchFamily="18" charset="-78"/>
                        </a:rPr>
                        <a:t>أهم الخدمات المستقبلية التي يرى مزودي الخدمات أن على بلدية الخليل تقديمها </a:t>
                      </a:r>
                      <a:endParaRPr lang="en-US" sz="1800" dirty="0">
                        <a:solidFill>
                          <a:schemeClr val="bg1"/>
                        </a:solidFill>
                        <a:latin typeface="Simplified Arabic" panose="02020603050405020304" pitchFamily="18" charset="-78"/>
                        <a:cs typeface="Simplified Arabic" panose="02020603050405020304" pitchFamily="18" charset="-78"/>
                      </a:endParaRPr>
                    </a:p>
                  </a:txBody>
                  <a:tcPr anchor="ctr"/>
                </a:tc>
              </a:tr>
              <a:tr h="4267200">
                <a:tc>
                  <a:txBody>
                    <a:bodyPr/>
                    <a:lstStyle/>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توفير قطعة أرض لإنشاء مجمع يضم كافة نقابات الهيئة في الخليل.</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توفير قطعة أرض لإقامة مشروع أرض المعارض.</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تشبيك الجمعيات مع الممولين الخارجيين</a:t>
                      </a:r>
                      <a:r>
                        <a:rPr lang="ar-SA" sz="1600" baseline="0" dirty="0" smtClean="0">
                          <a:solidFill>
                            <a:schemeClr val="tx1"/>
                          </a:solidFill>
                          <a:latin typeface="Simplified Arabic" panose="02020603050405020304" pitchFamily="18" charset="-78"/>
                          <a:cs typeface="Simplified Arabic" panose="02020603050405020304" pitchFamily="18" charset="-78"/>
                        </a:rPr>
                        <a:t> و</a:t>
                      </a:r>
                      <a:r>
                        <a:rPr lang="ar-SA" sz="1600" dirty="0" smtClean="0">
                          <a:solidFill>
                            <a:schemeClr val="tx1"/>
                          </a:solidFill>
                          <a:latin typeface="Simplified Arabic" panose="02020603050405020304" pitchFamily="18" charset="-78"/>
                          <a:cs typeface="Simplified Arabic" panose="02020603050405020304" pitchFamily="18" charset="-78"/>
                        </a:rPr>
                        <a:t>تعريف الوفود الأجنبية والإقليمية على أدوار الجمعيات.</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عمل دراسات لتحديد درجة الاحتياج في</a:t>
                      </a:r>
                      <a:r>
                        <a:rPr lang="ar-SA" sz="1600" baseline="0" dirty="0" smtClean="0">
                          <a:solidFill>
                            <a:schemeClr val="tx1"/>
                          </a:solidFill>
                          <a:latin typeface="Simplified Arabic" panose="02020603050405020304" pitchFamily="18" charset="-78"/>
                          <a:cs typeface="Simplified Arabic" panose="02020603050405020304" pitchFamily="18" charset="-78"/>
                        </a:rPr>
                        <a:t> ال</a:t>
                      </a:r>
                      <a:r>
                        <a:rPr lang="ar-SA" sz="1600" dirty="0" smtClean="0">
                          <a:solidFill>
                            <a:schemeClr val="tx1"/>
                          </a:solidFill>
                          <a:latin typeface="Simplified Arabic" panose="02020603050405020304" pitchFamily="18" charset="-78"/>
                          <a:cs typeface="Simplified Arabic" panose="02020603050405020304" pitchFamily="18" charset="-78"/>
                        </a:rPr>
                        <a:t>قطاعات الأخرى وتزويدها للمؤسسات.</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خدمة الكهرباء والمياه مجاناً وإعفاء</a:t>
                      </a:r>
                      <a:r>
                        <a:rPr lang="ar-SA" sz="1600" baseline="0" dirty="0" smtClean="0">
                          <a:solidFill>
                            <a:schemeClr val="tx1"/>
                          </a:solidFill>
                          <a:latin typeface="Simplified Arabic" panose="02020603050405020304" pitchFamily="18" charset="-78"/>
                          <a:cs typeface="Simplified Arabic" panose="02020603050405020304" pitchFamily="18" charset="-78"/>
                        </a:rPr>
                        <a:t> المؤسسات وخاصة الجمعيات من</a:t>
                      </a:r>
                      <a:r>
                        <a:rPr lang="ar-SA" sz="1600" dirty="0" smtClean="0">
                          <a:solidFill>
                            <a:schemeClr val="tx1"/>
                          </a:solidFill>
                          <a:latin typeface="Simplified Arabic" panose="02020603050405020304" pitchFamily="18" charset="-78"/>
                          <a:cs typeface="Simplified Arabic" panose="02020603050405020304" pitchFamily="18" charset="-78"/>
                        </a:rPr>
                        <a:t> دفع الرسوم.</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توفير مواقف للمركبات</a:t>
                      </a:r>
                      <a:r>
                        <a:rPr lang="ar-SA" sz="1600" baseline="0" dirty="0" smtClean="0">
                          <a:solidFill>
                            <a:schemeClr val="tx1"/>
                          </a:solidFill>
                          <a:latin typeface="Simplified Arabic" panose="02020603050405020304" pitchFamily="18" charset="-78"/>
                          <a:cs typeface="Simplified Arabic" panose="02020603050405020304" pitchFamily="18" charset="-78"/>
                        </a:rPr>
                        <a:t> أمام مقرات المؤسسات.</a:t>
                      </a:r>
                    </a:p>
                    <a:p>
                      <a:pPr marL="342900" indent="-342900" algn="just" rtl="1">
                        <a:spcBef>
                          <a:spcPts val="200"/>
                        </a:spcBef>
                        <a:buFont typeface="+mj-lt"/>
                        <a:buAutoNum type="arabicPeriod"/>
                      </a:pPr>
                      <a:r>
                        <a:rPr lang="ar-SA" sz="1600" baseline="0" dirty="0" smtClean="0">
                          <a:solidFill>
                            <a:schemeClr val="tx1"/>
                          </a:solidFill>
                          <a:latin typeface="Simplified Arabic" panose="02020603050405020304" pitchFamily="18" charset="-78"/>
                          <a:cs typeface="Simplified Arabic" panose="02020603050405020304" pitchFamily="18" charset="-78"/>
                        </a:rPr>
                        <a:t>إعفاء بعض المؤسسات من رسوم ترخيص مقرات المباني الجديدة.</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توفير قاعات لإقامة نشاطات معينة بمختلف القطاعات.</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الاستشارات حول الفئات الواجب</a:t>
                      </a:r>
                      <a:r>
                        <a:rPr lang="ar-SA" sz="1600" baseline="0" dirty="0" smtClean="0">
                          <a:solidFill>
                            <a:schemeClr val="tx1"/>
                          </a:solidFill>
                          <a:latin typeface="Simplified Arabic" panose="02020603050405020304" pitchFamily="18" charset="-78"/>
                          <a:cs typeface="Simplified Arabic" panose="02020603050405020304" pitchFamily="18" charset="-78"/>
                        </a:rPr>
                        <a:t> استهدافها</a:t>
                      </a:r>
                      <a:r>
                        <a:rPr lang="ar-SA" sz="1600" dirty="0" smtClean="0">
                          <a:solidFill>
                            <a:schemeClr val="tx1"/>
                          </a:solidFill>
                          <a:latin typeface="Simplified Arabic" panose="02020603050405020304" pitchFamily="18" charset="-78"/>
                          <a:cs typeface="Simplified Arabic" panose="02020603050405020304" pitchFamily="18" charset="-78"/>
                        </a:rPr>
                        <a:t> والتعريف عن المناطق المهمشة والنامية وبالتالي</a:t>
                      </a:r>
                      <a:r>
                        <a:rPr lang="ar-SA" sz="1600" baseline="0" dirty="0" smtClean="0">
                          <a:solidFill>
                            <a:schemeClr val="tx1"/>
                          </a:solidFill>
                          <a:latin typeface="Simplified Arabic" panose="02020603050405020304" pitchFamily="18" charset="-78"/>
                          <a:cs typeface="Simplified Arabic" panose="02020603050405020304" pitchFamily="18" charset="-78"/>
                        </a:rPr>
                        <a:t> </a:t>
                      </a:r>
                      <a:r>
                        <a:rPr lang="ar-SA" sz="1600" dirty="0" smtClean="0">
                          <a:solidFill>
                            <a:schemeClr val="tx1"/>
                          </a:solidFill>
                          <a:latin typeface="Simplified Arabic" panose="02020603050405020304" pitchFamily="18" charset="-78"/>
                          <a:cs typeface="Simplified Arabic" panose="02020603050405020304" pitchFamily="18" charset="-78"/>
                        </a:rPr>
                        <a:t>العمل على إحيائها من خلال إقامة</a:t>
                      </a:r>
                      <a:r>
                        <a:rPr lang="ar-SA" sz="1600" baseline="0" dirty="0" smtClean="0">
                          <a:solidFill>
                            <a:schemeClr val="tx1"/>
                          </a:solidFill>
                          <a:latin typeface="Simplified Arabic" panose="02020603050405020304" pitchFamily="18" charset="-78"/>
                          <a:cs typeface="Simplified Arabic" panose="02020603050405020304" pitchFamily="18" charset="-78"/>
                        </a:rPr>
                        <a:t> </a:t>
                      </a:r>
                      <a:r>
                        <a:rPr lang="ar-SA" sz="1600" dirty="0" smtClean="0">
                          <a:solidFill>
                            <a:schemeClr val="tx1"/>
                          </a:solidFill>
                          <a:latin typeface="Simplified Arabic" panose="02020603050405020304" pitchFamily="18" charset="-78"/>
                          <a:cs typeface="Simplified Arabic" panose="02020603050405020304" pitchFamily="18" charset="-78"/>
                        </a:rPr>
                        <a:t>المشاريع</a:t>
                      </a:r>
                      <a:r>
                        <a:rPr lang="ar-SA" sz="1600" baseline="0" dirty="0" smtClean="0">
                          <a:solidFill>
                            <a:schemeClr val="tx1"/>
                          </a:solidFill>
                          <a:latin typeface="Simplified Arabic" panose="02020603050405020304" pitchFamily="18" charset="-78"/>
                          <a:cs typeface="Simplified Arabic" panose="02020603050405020304" pitchFamily="18" charset="-78"/>
                        </a:rPr>
                        <a:t> فيها.</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إلزام كافة أصحاب المشاريع خاصة المشاريع الكبيرة بالتعامل مع مقاول مصنف ومسجل لدى اتحاد المقاولين.</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إيجاد مكبات قريبة للروبة (مخلفات الحجر)،</a:t>
                      </a:r>
                      <a:r>
                        <a:rPr lang="ar-SA" sz="1600" baseline="0" dirty="0" smtClean="0">
                          <a:solidFill>
                            <a:schemeClr val="tx1"/>
                          </a:solidFill>
                          <a:latin typeface="Simplified Arabic" panose="02020603050405020304" pitchFamily="18" charset="-78"/>
                          <a:cs typeface="Simplified Arabic" panose="02020603050405020304" pitchFamily="18" charset="-78"/>
                        </a:rPr>
                        <a:t> و</a:t>
                      </a:r>
                      <a:r>
                        <a:rPr lang="ar-SA" sz="1600" dirty="0" smtClean="0">
                          <a:solidFill>
                            <a:schemeClr val="tx1"/>
                          </a:solidFill>
                          <a:latin typeface="Simplified Arabic" panose="02020603050405020304" pitchFamily="18" charset="-78"/>
                          <a:cs typeface="Simplified Arabic" panose="02020603050405020304" pitchFamily="18" charset="-78"/>
                        </a:rPr>
                        <a:t>تعبيد الطرق في المنطقة الصناعية.</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تعبيد الأرصفة والطرق ومداخل المباني لتسهيل حركة ذوي الإحتياجات الخاصة</a:t>
                      </a:r>
                      <a:r>
                        <a:rPr lang="ar-SA" sz="1600" baseline="0" dirty="0" smtClean="0">
                          <a:solidFill>
                            <a:schemeClr val="tx1"/>
                          </a:solidFill>
                          <a:latin typeface="Simplified Arabic" panose="02020603050405020304" pitchFamily="18" charset="-78"/>
                          <a:cs typeface="Simplified Arabic" panose="02020603050405020304" pitchFamily="18" charset="-78"/>
                        </a:rPr>
                        <a:t> وتنظيم حركة المرور وتشجير الشوارع.</a:t>
                      </a:r>
                      <a:endParaRPr lang="ar-SA" sz="1600" dirty="0" smtClean="0">
                        <a:solidFill>
                          <a:schemeClr val="tx1"/>
                        </a:solidFill>
                        <a:latin typeface="Simplified Arabic" panose="02020603050405020304" pitchFamily="18" charset="-78"/>
                        <a:cs typeface="Simplified Arabic" panose="02020603050405020304" pitchFamily="18" charset="-78"/>
                      </a:endParaRP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سرعة الاستجابة</a:t>
                      </a:r>
                      <a:r>
                        <a:rPr lang="ar-SA" sz="1600" baseline="0" dirty="0" smtClean="0">
                          <a:solidFill>
                            <a:schemeClr val="tx1"/>
                          </a:solidFill>
                          <a:latin typeface="Simplified Arabic" panose="02020603050405020304" pitchFamily="18" charset="-78"/>
                          <a:cs typeface="Simplified Arabic" panose="02020603050405020304" pitchFamily="18" charset="-78"/>
                        </a:rPr>
                        <a:t> لمخاطبات المديريات.</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التعاون مع</a:t>
                      </a:r>
                      <a:r>
                        <a:rPr lang="ar-SA" sz="1600" baseline="0" dirty="0" smtClean="0">
                          <a:solidFill>
                            <a:schemeClr val="tx1"/>
                          </a:solidFill>
                          <a:latin typeface="Simplified Arabic" panose="02020603050405020304" pitchFamily="18" charset="-78"/>
                          <a:cs typeface="Simplified Arabic" panose="02020603050405020304" pitchFamily="18" charset="-78"/>
                        </a:rPr>
                        <a:t> الجهات المختصة في إ</a:t>
                      </a:r>
                      <a:r>
                        <a:rPr lang="ar-SA" sz="1600" dirty="0" smtClean="0">
                          <a:solidFill>
                            <a:schemeClr val="tx1"/>
                          </a:solidFill>
                          <a:latin typeface="Simplified Arabic" panose="02020603050405020304" pitchFamily="18" charset="-78"/>
                          <a:cs typeface="Simplified Arabic" panose="02020603050405020304" pitchFamily="18" charset="-78"/>
                        </a:rPr>
                        <a:t>تلاف المواد منتهية  الصلاحية</a:t>
                      </a:r>
                      <a:r>
                        <a:rPr lang="ar-SA" sz="1600" baseline="0" dirty="0" smtClean="0">
                          <a:solidFill>
                            <a:schemeClr val="tx1"/>
                          </a:solidFill>
                          <a:latin typeface="Simplified Arabic" panose="02020603050405020304" pitchFamily="18" charset="-78"/>
                          <a:cs typeface="Simplified Arabic" panose="02020603050405020304" pitchFamily="18" charset="-78"/>
                        </a:rPr>
                        <a:t> </a:t>
                      </a:r>
                      <a:r>
                        <a:rPr lang="ar-SA" sz="1600" dirty="0" smtClean="0">
                          <a:solidFill>
                            <a:schemeClr val="tx1"/>
                          </a:solidFill>
                          <a:latin typeface="Simplified Arabic" panose="02020603050405020304" pitchFamily="18" charset="-78"/>
                          <a:cs typeface="Simplified Arabic" panose="02020603050405020304" pitchFamily="18" charset="-78"/>
                        </a:rPr>
                        <a:t>والفاسدة.</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سرعة إنجاز</a:t>
                      </a:r>
                      <a:r>
                        <a:rPr lang="ar-SA" sz="1600" baseline="0" dirty="0" smtClean="0">
                          <a:solidFill>
                            <a:schemeClr val="tx1"/>
                          </a:solidFill>
                          <a:latin typeface="Simplified Arabic" panose="02020603050405020304" pitchFamily="18" charset="-78"/>
                          <a:cs typeface="Simplified Arabic" panose="02020603050405020304" pitchFamily="18" charset="-78"/>
                        </a:rPr>
                        <a:t> المهام وخاصة المتعلقة بأعمال تعبيد وإصلاح الطرق القريبة من مقرات المؤسسات.</a:t>
                      </a:r>
                      <a:endParaRPr lang="ar-SA" sz="1600" dirty="0" smtClean="0">
                        <a:solidFill>
                          <a:schemeClr val="tx1"/>
                        </a:solidFill>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2850522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smtClean="0"/>
              <a:t>معلومات عامة حول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3" name="Chart 12"/>
          <p:cNvGraphicFramePr>
            <a:graphicFrameLocks/>
          </p:cNvGraphicFramePr>
          <p:nvPr>
            <p:extLst>
              <p:ext uri="{D42A27DB-BD31-4B8C-83A1-F6EECF244321}">
                <p14:modId xmlns="" xmlns:p14="http://schemas.microsoft.com/office/powerpoint/2010/main" val="3444291026"/>
              </p:ext>
            </p:extLst>
          </p:nvPr>
        </p:nvGraphicFramePr>
        <p:xfrm>
          <a:off x="19812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6475027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11" name="Chart 10"/>
          <p:cNvGraphicFramePr>
            <a:graphicFrameLocks/>
          </p:cNvGraphicFramePr>
          <p:nvPr>
            <p:extLst>
              <p:ext uri="{D42A27DB-BD31-4B8C-83A1-F6EECF244321}">
                <p14:modId xmlns="" xmlns:p14="http://schemas.microsoft.com/office/powerpoint/2010/main" val="3366521942"/>
              </p:ext>
            </p:extLst>
          </p:nvPr>
        </p:nvGraphicFramePr>
        <p:xfrm>
          <a:off x="4648200" y="2225040"/>
          <a:ext cx="420624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12" name="Rounded Rectangle 11"/>
          <p:cNvSpPr/>
          <p:nvPr/>
        </p:nvSpPr>
        <p:spPr>
          <a:xfrm>
            <a:off x="354136" y="2514600"/>
            <a:ext cx="4065464" cy="2819400"/>
          </a:xfrm>
          <a:prstGeom prst="roundRect">
            <a:avLst/>
          </a:prstGeom>
          <a:noFill/>
          <a:ln>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spcBef>
                <a:spcPts val="600"/>
              </a:spcBef>
              <a:spcAft>
                <a:spcPts val="600"/>
              </a:spcAft>
            </a:pPr>
            <a:r>
              <a:rPr lang="ar-SA" sz="1600" dirty="0" smtClean="0">
                <a:solidFill>
                  <a:schemeClr val="tx1"/>
                </a:solidFill>
                <a:latin typeface="Simplified Arabic" panose="02020603050405020304" pitchFamily="18" charset="-78"/>
                <a:cs typeface="Simplified Arabic" panose="02020603050405020304" pitchFamily="18" charset="-78"/>
              </a:rPr>
              <a:t>تم استطلاع رأي مزودي الخدمات الذين تم مقابلتهم حول قابليتهم للالتزام بشراكة مع بلدية الخليل في سبيل دعم الاقتصاد المحلي فقد أشار 6% منهم عدم قابليتهم للشراكة مع البلدية ويرجع ذلك من وجهة نظرهم لضعف قدرة البلدية على إدارة العمل التنموي، بالإضافة لمحدودية دور بعض تلك المؤسسات في القطاع الاقتصادي، وقانون بعض المؤسسات الذي يلزمها للشراكة مع القطاع الخاص.</a:t>
            </a:r>
          </a:p>
        </p:txBody>
      </p:sp>
    </p:spTree>
    <p:extLst>
      <p:ext uri="{BB962C8B-B14F-4D97-AF65-F5344CB8AC3E}">
        <p14:creationId xmlns="" xmlns:p14="http://schemas.microsoft.com/office/powerpoint/2010/main" val="37258701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11" name="Table 10"/>
          <p:cNvGraphicFramePr>
            <a:graphicFrameLocks noGrp="1"/>
          </p:cNvGraphicFramePr>
          <p:nvPr>
            <p:extLst>
              <p:ext uri="{D42A27DB-BD31-4B8C-83A1-F6EECF244321}">
                <p14:modId xmlns="" xmlns:p14="http://schemas.microsoft.com/office/powerpoint/2010/main" val="3550040228"/>
              </p:ext>
            </p:extLst>
          </p:nvPr>
        </p:nvGraphicFramePr>
        <p:xfrm>
          <a:off x="354136" y="1300480"/>
          <a:ext cx="8408864" cy="4871720"/>
        </p:xfrm>
        <a:graphic>
          <a:graphicData uri="http://schemas.openxmlformats.org/drawingml/2006/table">
            <a:tbl>
              <a:tblPr firstRow="1" bandRow="1">
                <a:tableStyleId>{5C22544A-7EE6-4342-B048-85BDC9FD1C3A}</a:tableStyleId>
              </a:tblPr>
              <a:tblGrid>
                <a:gridCol w="8408864"/>
              </a:tblGrid>
              <a:tr h="445687">
                <a:tc>
                  <a:txBody>
                    <a:bodyPr/>
                    <a:lstStyle/>
                    <a:p>
                      <a:pPr algn="ctr" rtl="1"/>
                      <a:r>
                        <a:rPr lang="ar-SA" sz="1800" dirty="0" smtClean="0">
                          <a:solidFill>
                            <a:schemeClr val="bg1"/>
                          </a:solidFill>
                          <a:latin typeface="Simplified Arabic" panose="02020603050405020304" pitchFamily="18" charset="-78"/>
                          <a:cs typeface="Simplified Arabic" panose="02020603050405020304" pitchFamily="18" charset="-78"/>
                        </a:rPr>
                        <a:t>الجوانب التي تساهم من خلالها المؤسسة في دعم الاقتصاد المحلي</a:t>
                      </a:r>
                      <a:r>
                        <a:rPr lang="ar-SA" sz="1800" baseline="0" dirty="0" smtClean="0">
                          <a:solidFill>
                            <a:schemeClr val="bg1"/>
                          </a:solidFill>
                          <a:latin typeface="Simplified Arabic" panose="02020603050405020304" pitchFamily="18" charset="-78"/>
                          <a:cs typeface="Simplified Arabic" panose="02020603050405020304" pitchFamily="18" charset="-78"/>
                        </a:rPr>
                        <a:t> - 1</a:t>
                      </a:r>
                      <a:endParaRPr lang="en-US" sz="1800" dirty="0">
                        <a:solidFill>
                          <a:schemeClr val="bg1"/>
                        </a:solidFill>
                        <a:latin typeface="Simplified Arabic" panose="02020603050405020304" pitchFamily="18" charset="-78"/>
                        <a:cs typeface="Simplified Arabic" panose="02020603050405020304" pitchFamily="18" charset="-78"/>
                      </a:endParaRPr>
                    </a:p>
                  </a:txBody>
                  <a:tcPr anchor="ctr"/>
                </a:tc>
              </a:tr>
              <a:tr h="4426033">
                <a:tc>
                  <a:txBody>
                    <a:bodyPr/>
                    <a:lstStyle/>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القسم التشغيلي في الجمعيات الخيرية يتمثل بقسم التطريز،</a:t>
                      </a:r>
                      <a:r>
                        <a:rPr lang="ar-SA" sz="1600" baseline="0" dirty="0" smtClean="0">
                          <a:solidFill>
                            <a:schemeClr val="tx1"/>
                          </a:solidFill>
                          <a:latin typeface="Simplified Arabic" panose="02020603050405020304" pitchFamily="18" charset="-78"/>
                          <a:cs typeface="Simplified Arabic" panose="02020603050405020304" pitchFamily="18" charset="-78"/>
                        </a:rPr>
                        <a:t> والتخفيف من البطالة من خلال المشاريع المستقبلية المراد تنفيذها مثل إنشاء الحمام التركي حيث سيتم توظيف عدد من خريجي العلاج الطبيعي.</a:t>
                      </a:r>
                      <a:endParaRPr lang="ar-SA" sz="1600" dirty="0" smtClean="0">
                        <a:solidFill>
                          <a:schemeClr val="tx1"/>
                        </a:solidFill>
                        <a:latin typeface="Simplified Arabic" panose="02020603050405020304" pitchFamily="18" charset="-78"/>
                        <a:cs typeface="Simplified Arabic" panose="02020603050405020304" pitchFamily="18" charset="-78"/>
                      </a:endParaRP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تركيز</a:t>
                      </a:r>
                      <a:r>
                        <a:rPr lang="ar-SA" sz="1600" baseline="0" dirty="0" smtClean="0">
                          <a:solidFill>
                            <a:schemeClr val="tx1"/>
                          </a:solidFill>
                          <a:latin typeface="Simplified Arabic" panose="02020603050405020304" pitchFamily="18" charset="-78"/>
                          <a:cs typeface="Simplified Arabic" panose="02020603050405020304" pitchFamily="18" charset="-78"/>
                        </a:rPr>
                        <a:t> شركات الأدوية بتصنيع الأدوية محلياً وتصديره للخارج.</a:t>
                      </a:r>
                    </a:p>
                    <a:p>
                      <a:pPr marL="342900" indent="-342900" algn="just" rtl="1">
                        <a:spcBef>
                          <a:spcPts val="200"/>
                        </a:spcBef>
                        <a:buFont typeface="+mj-lt"/>
                        <a:buAutoNum type="arabicPeriod"/>
                      </a:pPr>
                      <a:r>
                        <a:rPr lang="ar-SA" sz="1600" baseline="0" dirty="0" smtClean="0">
                          <a:solidFill>
                            <a:schemeClr val="tx1"/>
                          </a:solidFill>
                          <a:latin typeface="Simplified Arabic" panose="02020603050405020304" pitchFamily="18" charset="-78"/>
                          <a:cs typeface="Simplified Arabic" panose="02020603050405020304" pitchFamily="18" charset="-78"/>
                        </a:rPr>
                        <a:t>تنفيذ مشاريع إنعاش البلدة القديمة في الخليل.</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a:t>
                      </a:r>
                      <a:r>
                        <a:rPr lang="ar-SA" sz="1600" baseline="0" dirty="0" smtClean="0">
                          <a:solidFill>
                            <a:schemeClr val="tx1"/>
                          </a:solidFill>
                          <a:latin typeface="Simplified Arabic" panose="02020603050405020304" pitchFamily="18" charset="-78"/>
                          <a:cs typeface="Simplified Arabic" panose="02020603050405020304" pitchFamily="18" charset="-78"/>
                        </a:rPr>
                        <a:t> </a:t>
                      </a:r>
                      <a:r>
                        <a:rPr lang="ar-SA" sz="1600" dirty="0" smtClean="0">
                          <a:solidFill>
                            <a:schemeClr val="tx1"/>
                          </a:solidFill>
                          <a:latin typeface="Simplified Arabic" panose="02020603050405020304" pitchFamily="18" charset="-78"/>
                          <a:cs typeface="Simplified Arabic" panose="02020603050405020304" pitchFamily="18" charset="-78"/>
                        </a:rPr>
                        <a:t>تمويل لدعم الاقتصاد وبالذات القطاع الزراعي والحرفي في</a:t>
                      </a:r>
                      <a:r>
                        <a:rPr lang="ar-SA" sz="1600" baseline="0" dirty="0" smtClean="0">
                          <a:solidFill>
                            <a:schemeClr val="tx1"/>
                          </a:solidFill>
                          <a:latin typeface="Simplified Arabic" panose="02020603050405020304" pitchFamily="18" charset="-78"/>
                          <a:cs typeface="Simplified Arabic" panose="02020603050405020304" pitchFamily="18" charset="-78"/>
                        </a:rPr>
                        <a:t> الأرياف.</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تشخيص الواقع الاقتصادي وتقديم بيانات ومعطيات اقتصادية رقمية لمتخذي القرار.</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تنظيم العلاقات ما</a:t>
                      </a:r>
                      <a:r>
                        <a:rPr lang="ar-SA" sz="1600" baseline="0" dirty="0" smtClean="0">
                          <a:solidFill>
                            <a:schemeClr val="tx1"/>
                          </a:solidFill>
                          <a:latin typeface="Simplified Arabic" panose="02020603050405020304" pitchFamily="18" charset="-78"/>
                          <a:cs typeface="Simplified Arabic" panose="02020603050405020304" pitchFamily="18" charset="-78"/>
                        </a:rPr>
                        <a:t> بين </a:t>
                      </a:r>
                      <a:r>
                        <a:rPr lang="ar-SA" sz="1600" dirty="0" smtClean="0">
                          <a:solidFill>
                            <a:schemeClr val="tx1"/>
                          </a:solidFill>
                          <a:latin typeface="Simplified Arabic" panose="02020603050405020304" pitchFamily="18" charset="-78"/>
                          <a:cs typeface="Simplified Arabic" panose="02020603050405020304" pitchFamily="18" charset="-78"/>
                        </a:rPr>
                        <a:t>القطاع الخاص والخريجين والعاطلين عن العمل وتقديم مشاريع مدرة للدخل للفئتين الشباب والمرأة.</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منح تسهيلات إئتمانية بهدف دعم القطاع الاقتصادي.</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a:t>
                      </a:r>
                      <a:r>
                        <a:rPr lang="ar-SA" sz="1600" baseline="0" dirty="0" smtClean="0">
                          <a:solidFill>
                            <a:schemeClr val="tx1"/>
                          </a:solidFill>
                          <a:latin typeface="Simplified Arabic" panose="02020603050405020304" pitchFamily="18" charset="-78"/>
                          <a:cs typeface="Simplified Arabic" panose="02020603050405020304" pitchFamily="18" charset="-78"/>
                        </a:rPr>
                        <a:t> الخدمات التمويلية للأطراف ذات العلاقة بتنمية الاقتصاد المحلي وإقامة المشاريع.</a:t>
                      </a:r>
                    </a:p>
                    <a:p>
                      <a:pPr marL="342900" indent="-342900" algn="just" rtl="1">
                        <a:spcBef>
                          <a:spcPts val="200"/>
                        </a:spcBef>
                        <a:buFont typeface="+mj-lt"/>
                        <a:buAutoNum type="arabicPeriod"/>
                      </a:pPr>
                      <a:r>
                        <a:rPr lang="ar-SA" sz="1600" baseline="0" dirty="0" smtClean="0">
                          <a:solidFill>
                            <a:schemeClr val="tx1"/>
                          </a:solidFill>
                          <a:latin typeface="Simplified Arabic" panose="02020603050405020304" pitchFamily="18" charset="-78"/>
                          <a:cs typeface="Simplified Arabic" panose="02020603050405020304" pitchFamily="18" charset="-78"/>
                        </a:rPr>
                        <a:t>الاستثمارات والعقارات والتمويلات المقدمة للمؤسسات الحكومية.</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توفير المشاريع التنموية المتعلقة بالاقتصاد المحلي وبالتالي ربط الشباب بسوق العمل.</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التشجيع على إنتاج الصناعات الغذائية من المنتوجات الزراعية وتنفيذ مشاريع استصلاح الأراضي وبناء آبار ارتوازية على الطريقة النموذجية.</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رعاية مشاريع تعنى بق</a:t>
                      </a:r>
                      <a:r>
                        <a:rPr lang="ar-SA" sz="1600" baseline="0" dirty="0" smtClean="0">
                          <a:solidFill>
                            <a:schemeClr val="tx1"/>
                          </a:solidFill>
                          <a:latin typeface="Simplified Arabic" panose="02020603050405020304" pitchFamily="18" charset="-78"/>
                          <a:cs typeface="Simplified Arabic" panose="02020603050405020304" pitchFamily="18" charset="-78"/>
                        </a:rPr>
                        <a:t>طاع الشباب وتمكين المرأة.</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الاهتمام بالمزارعين واحتياجاتهم والعمل</a:t>
                      </a:r>
                      <a:r>
                        <a:rPr lang="ar-SA" sz="1600" baseline="0" dirty="0" smtClean="0">
                          <a:solidFill>
                            <a:schemeClr val="tx1"/>
                          </a:solidFill>
                          <a:latin typeface="Simplified Arabic" panose="02020603050405020304" pitchFamily="18" charset="-78"/>
                          <a:cs typeface="Simplified Arabic" panose="02020603050405020304" pitchFamily="18" charset="-78"/>
                        </a:rPr>
                        <a:t> على </a:t>
                      </a:r>
                      <a:r>
                        <a:rPr lang="ar-SA" sz="1600" dirty="0" smtClean="0">
                          <a:solidFill>
                            <a:schemeClr val="tx1"/>
                          </a:solidFill>
                          <a:latin typeface="Simplified Arabic" panose="02020603050405020304" pitchFamily="18" charset="-78"/>
                          <a:cs typeface="Simplified Arabic" panose="02020603050405020304" pitchFamily="18" charset="-78"/>
                        </a:rPr>
                        <a:t>فع الإنتاج الزراعي كمياً ونوعياً.</a:t>
                      </a:r>
                    </a:p>
                    <a:p>
                      <a:pPr marL="342900" indent="-342900" algn="just" rtl="1">
                        <a:spcBef>
                          <a:spcPts val="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تأهيل الخريجين علمياً وفنياً ومهنياً.</a:t>
                      </a:r>
                    </a:p>
                  </a:txBody>
                  <a:tcPr anchor="ctr"/>
                </a:tc>
              </a:tr>
            </a:tbl>
          </a:graphicData>
        </a:graphic>
      </p:graphicFrame>
    </p:spTree>
    <p:extLst>
      <p:ext uri="{BB962C8B-B14F-4D97-AF65-F5344CB8AC3E}">
        <p14:creationId xmlns="" xmlns:p14="http://schemas.microsoft.com/office/powerpoint/2010/main" val="19667240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 الخدمة والبلدية</a:t>
            </a:r>
            <a:endParaRPr lang="en-US" i="0" dirty="0"/>
          </a:p>
        </p:txBody>
      </p:sp>
      <p:graphicFrame>
        <p:nvGraphicFramePr>
          <p:cNvPr id="11" name="Table 10"/>
          <p:cNvGraphicFramePr>
            <a:graphicFrameLocks noGrp="1"/>
          </p:cNvGraphicFramePr>
          <p:nvPr>
            <p:extLst>
              <p:ext uri="{D42A27DB-BD31-4B8C-83A1-F6EECF244321}">
                <p14:modId xmlns="" xmlns:p14="http://schemas.microsoft.com/office/powerpoint/2010/main" val="3241337146"/>
              </p:ext>
            </p:extLst>
          </p:nvPr>
        </p:nvGraphicFramePr>
        <p:xfrm>
          <a:off x="354136" y="1295400"/>
          <a:ext cx="8408864" cy="4859020"/>
        </p:xfrm>
        <a:graphic>
          <a:graphicData uri="http://schemas.openxmlformats.org/drawingml/2006/table">
            <a:tbl>
              <a:tblPr firstRow="1" bandRow="1">
                <a:tableStyleId>{5C22544A-7EE6-4342-B048-85BDC9FD1C3A}</a:tableStyleId>
              </a:tblPr>
              <a:tblGrid>
                <a:gridCol w="8408864"/>
              </a:tblGrid>
              <a:tr h="4572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bg1"/>
                          </a:solidFill>
                          <a:latin typeface="Simplified Arabic" panose="02020603050405020304" pitchFamily="18" charset="-78"/>
                          <a:cs typeface="Simplified Arabic" panose="02020603050405020304" pitchFamily="18" charset="-78"/>
                        </a:rPr>
                        <a:t>الجوانب التي تساهم من خلالها المؤسسة في دعم الاقتصاد المحلي</a:t>
                      </a:r>
                      <a:r>
                        <a:rPr lang="ar-SA" sz="1800" baseline="0" dirty="0" smtClean="0">
                          <a:solidFill>
                            <a:schemeClr val="bg1"/>
                          </a:solidFill>
                          <a:latin typeface="Simplified Arabic" panose="02020603050405020304" pitchFamily="18" charset="-78"/>
                          <a:cs typeface="Simplified Arabic" panose="02020603050405020304" pitchFamily="18" charset="-78"/>
                        </a:rPr>
                        <a:t> - 2</a:t>
                      </a:r>
                      <a:endParaRPr lang="en-US" sz="1800" dirty="0" smtClean="0">
                        <a:solidFill>
                          <a:schemeClr val="bg1"/>
                        </a:solidFill>
                        <a:latin typeface="Simplified Arabic" panose="02020603050405020304" pitchFamily="18" charset="-78"/>
                        <a:cs typeface="Simplified Arabic" panose="02020603050405020304" pitchFamily="18" charset="-78"/>
                      </a:endParaRPr>
                    </a:p>
                  </a:txBody>
                  <a:tcPr anchor="ctr"/>
                </a:tc>
              </a:tr>
              <a:tr h="4267200">
                <a:tc>
                  <a:txBody>
                    <a:bodyPr/>
                    <a:lstStyle/>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دراسة واقع المنشآت وتحديد احتياجات القطاعات وتوعية العمال وأصحاب العمل حول القوانين وتطبيقها.</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المساهمة في تطوير المشاريع الصغيرة والمتوسطة ومنح التسهيلات الإئتمانية</a:t>
                      </a:r>
                      <a:r>
                        <a:rPr lang="ar-SA" sz="1600" baseline="0" dirty="0" smtClean="0">
                          <a:solidFill>
                            <a:schemeClr val="tx1"/>
                          </a:solidFill>
                          <a:latin typeface="Simplified Arabic" panose="02020603050405020304" pitchFamily="18" charset="-78"/>
                          <a:cs typeface="Simplified Arabic" panose="02020603050405020304" pitchFamily="18" charset="-78"/>
                        </a:rPr>
                        <a:t> والتمويلية لها </a:t>
                      </a:r>
                      <a:r>
                        <a:rPr lang="ar-SA" sz="1600" dirty="0" smtClean="0">
                          <a:solidFill>
                            <a:schemeClr val="tx1"/>
                          </a:solidFill>
                          <a:latin typeface="Simplified Arabic" panose="02020603050405020304" pitchFamily="18" charset="-78"/>
                          <a:cs typeface="Simplified Arabic" panose="02020603050405020304" pitchFamily="18" charset="-78"/>
                        </a:rPr>
                        <a:t>وإتاحة وخلق فرص عمل جديدة.</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التشبيك مع المؤسسات ذات العلاقة لحل مشاكل الشركات العاملة وتوفير التمويل اللازم لها لانعاشها وتشغيل الأيدي العاملة، وتزويد</a:t>
                      </a:r>
                      <a:r>
                        <a:rPr lang="ar-SA" sz="1600" baseline="0" dirty="0" smtClean="0">
                          <a:solidFill>
                            <a:schemeClr val="tx1"/>
                          </a:solidFill>
                          <a:latin typeface="Simplified Arabic" panose="02020603050405020304" pitchFamily="18" charset="-78"/>
                          <a:cs typeface="Simplified Arabic" panose="02020603050405020304" pitchFamily="18" charset="-78"/>
                        </a:rPr>
                        <a:t> ال</a:t>
                      </a:r>
                      <a:r>
                        <a:rPr lang="ar-SA" sz="1600" dirty="0" smtClean="0">
                          <a:solidFill>
                            <a:schemeClr val="tx1"/>
                          </a:solidFill>
                          <a:latin typeface="Simplified Arabic" panose="02020603050405020304" pitchFamily="18" charset="-78"/>
                          <a:cs typeface="Simplified Arabic" panose="02020603050405020304" pitchFamily="18" charset="-78"/>
                        </a:rPr>
                        <a:t>رقابة عليها</a:t>
                      </a:r>
                      <a:r>
                        <a:rPr lang="ar-SA" sz="1600" baseline="0" dirty="0" smtClean="0">
                          <a:solidFill>
                            <a:schemeClr val="tx1"/>
                          </a:solidFill>
                          <a:latin typeface="Simplified Arabic" panose="02020603050405020304" pitchFamily="18" charset="-78"/>
                          <a:cs typeface="Simplified Arabic" panose="02020603050405020304" pitchFamily="18" charset="-78"/>
                        </a:rPr>
                        <a:t> فيما يتعلق</a:t>
                      </a:r>
                      <a:r>
                        <a:rPr lang="ar-SA" sz="1600" dirty="0" smtClean="0">
                          <a:solidFill>
                            <a:schemeClr val="tx1"/>
                          </a:solidFill>
                          <a:latin typeface="Simplified Arabic" panose="02020603050405020304" pitchFamily="18" charset="-78"/>
                          <a:cs typeface="Simplified Arabic" panose="02020603050405020304" pitchFamily="18" charset="-78"/>
                        </a:rPr>
                        <a:t> بتطبيق أنظمة العمل.</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تطوير شركات القطاع الخاص وتحسين أعمالها مما يساعد على زيادة</a:t>
                      </a:r>
                      <a:r>
                        <a:rPr lang="ar-SA" sz="1600" baseline="0" dirty="0" smtClean="0">
                          <a:solidFill>
                            <a:schemeClr val="tx1"/>
                          </a:solidFill>
                          <a:latin typeface="Simplified Arabic" panose="02020603050405020304" pitchFamily="18" charset="-78"/>
                          <a:cs typeface="Simplified Arabic" panose="02020603050405020304" pitchFamily="18" charset="-78"/>
                        </a:rPr>
                        <a:t> مساحتها وإمكانياتها وبالتالي </a:t>
                      </a:r>
                      <a:r>
                        <a:rPr lang="ar-SA" sz="1600" dirty="0" smtClean="0">
                          <a:solidFill>
                            <a:schemeClr val="tx1"/>
                          </a:solidFill>
                          <a:latin typeface="Simplified Arabic" panose="02020603050405020304" pitchFamily="18" charset="-78"/>
                          <a:cs typeface="Simplified Arabic" panose="02020603050405020304" pitchFamily="18" charset="-78"/>
                        </a:rPr>
                        <a:t>استيعاب عدد كبير من الأيدي العاملة.</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توصيف المنتج الفلسطيني في العطاءات الرسمية ومقاطعة المنتجات الإسرائيلية.</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إنشاء مناطق صناعية وقيادتها بشكل صحيح.</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تنظيم مشاركة إعلامية لحماية المنتج المحلي ومقاطعة المنتج الإسرائيلي </a:t>
                      </a:r>
                      <a:r>
                        <a:rPr lang="ar-SA" sz="1600" baseline="0" dirty="0" smtClean="0">
                          <a:solidFill>
                            <a:schemeClr val="tx1"/>
                          </a:solidFill>
                          <a:latin typeface="Simplified Arabic" panose="02020603050405020304" pitchFamily="18" charset="-78"/>
                          <a:cs typeface="Simplified Arabic" panose="02020603050405020304" pitchFamily="18" charset="-78"/>
                        </a:rPr>
                        <a:t>و</a:t>
                      </a:r>
                      <a:r>
                        <a:rPr lang="ar-SA" sz="1600" dirty="0" smtClean="0">
                          <a:solidFill>
                            <a:schemeClr val="tx1"/>
                          </a:solidFill>
                          <a:latin typeface="Simplified Arabic" panose="02020603050405020304" pitchFamily="18" charset="-78"/>
                          <a:cs typeface="Simplified Arabic" panose="02020603050405020304" pitchFamily="18" charset="-78"/>
                        </a:rPr>
                        <a:t>محاربة منتجات المستوطنات.</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تنظيم عملية الاستيراد وزيادة الرقابة عليها.</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وضع خارطة وخطط استثمارية لمحافظة الخليل</a:t>
                      </a:r>
                      <a:r>
                        <a:rPr lang="ar-SA" sz="1600" baseline="0" dirty="0" smtClean="0">
                          <a:solidFill>
                            <a:schemeClr val="tx1"/>
                          </a:solidFill>
                          <a:latin typeface="Simplified Arabic" panose="02020603050405020304" pitchFamily="18" charset="-78"/>
                          <a:cs typeface="Simplified Arabic" panose="02020603050405020304" pitchFamily="18" charset="-78"/>
                        </a:rPr>
                        <a:t> و</a:t>
                      </a:r>
                      <a:r>
                        <a:rPr lang="ar-SA" sz="1600" dirty="0" smtClean="0">
                          <a:solidFill>
                            <a:schemeClr val="tx1"/>
                          </a:solidFill>
                          <a:latin typeface="Simplified Arabic" panose="02020603050405020304" pitchFamily="18" charset="-78"/>
                          <a:cs typeface="Simplified Arabic" panose="02020603050405020304" pitchFamily="18" charset="-78"/>
                        </a:rPr>
                        <a:t>تحديد احتياجات البنية التحتية.</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القدرة على التكامل مع باقي المحافظات في</a:t>
                      </a:r>
                      <a:r>
                        <a:rPr lang="ar-SA" sz="1600" baseline="0" dirty="0" smtClean="0">
                          <a:solidFill>
                            <a:schemeClr val="tx1"/>
                          </a:solidFill>
                          <a:latin typeface="Simplified Arabic" panose="02020603050405020304" pitchFamily="18" charset="-78"/>
                          <a:cs typeface="Simplified Arabic" panose="02020603050405020304" pitchFamily="18" charset="-78"/>
                        </a:rPr>
                        <a:t>ما يتعلق بالقطاع </a:t>
                      </a:r>
                      <a:r>
                        <a:rPr lang="ar-SA" sz="1600" dirty="0" smtClean="0">
                          <a:solidFill>
                            <a:schemeClr val="tx1"/>
                          </a:solidFill>
                          <a:latin typeface="Simplified Arabic" panose="02020603050405020304" pitchFamily="18" charset="-78"/>
                          <a:cs typeface="Simplified Arabic" panose="02020603050405020304" pitchFamily="18" charset="-78"/>
                        </a:rPr>
                        <a:t>الاقتصادي</a:t>
                      </a:r>
                      <a:r>
                        <a:rPr lang="ar-SA" sz="1600" baseline="0" dirty="0" smtClean="0">
                          <a:solidFill>
                            <a:schemeClr val="tx1"/>
                          </a:solidFill>
                          <a:latin typeface="Simplified Arabic" panose="02020603050405020304" pitchFamily="18" charset="-78"/>
                          <a:cs typeface="Simplified Arabic" panose="02020603050405020304" pitchFamily="18" charset="-78"/>
                        </a:rPr>
                        <a:t> وبالتالي </a:t>
                      </a:r>
                      <a:r>
                        <a:rPr lang="ar-SA" sz="1600" dirty="0" smtClean="0">
                          <a:solidFill>
                            <a:schemeClr val="tx1"/>
                          </a:solidFill>
                          <a:latin typeface="Simplified Arabic" panose="02020603050405020304" pitchFamily="18" charset="-78"/>
                          <a:cs typeface="Simplified Arabic" panose="02020603050405020304" pitchFamily="18" charset="-78"/>
                        </a:rPr>
                        <a:t>القدرة على تكامل المشاريع.</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تقديم</a:t>
                      </a:r>
                      <a:r>
                        <a:rPr lang="ar-SA" sz="1600" baseline="0" dirty="0" smtClean="0">
                          <a:solidFill>
                            <a:schemeClr val="tx1"/>
                          </a:solidFill>
                          <a:latin typeface="Simplified Arabic" panose="02020603050405020304" pitchFamily="18" charset="-78"/>
                          <a:cs typeface="Simplified Arabic" panose="02020603050405020304" pitchFamily="18" charset="-78"/>
                        </a:rPr>
                        <a:t> تسهيلات إئتمانية لدعم مشاريع البنية التحتية.</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التمويل الإسلامي يلزم السوق المحلي بتمويل ذات أصول ملموسة (بضائع، مواد، أجهزة، ماكينات، عقارات) حيث لا</a:t>
                      </a:r>
                      <a:r>
                        <a:rPr lang="ar-SA" sz="1600" baseline="0" dirty="0" smtClean="0">
                          <a:solidFill>
                            <a:schemeClr val="tx1"/>
                          </a:solidFill>
                          <a:latin typeface="Simplified Arabic" panose="02020603050405020304" pitchFamily="18" charset="-78"/>
                          <a:cs typeface="Simplified Arabic" panose="02020603050405020304" pitchFamily="18" charset="-78"/>
                        </a:rPr>
                        <a:t> يقدم أي تمويل </a:t>
                      </a:r>
                      <a:r>
                        <a:rPr lang="ar-SA" sz="1600" dirty="0" smtClean="0">
                          <a:solidFill>
                            <a:schemeClr val="tx1"/>
                          </a:solidFill>
                          <a:latin typeface="Simplified Arabic" panose="02020603050405020304" pitchFamily="18" charset="-78"/>
                          <a:cs typeface="Simplified Arabic" panose="02020603050405020304" pitchFamily="18" charset="-78"/>
                        </a:rPr>
                        <a:t>نقدي مطلقاً مما يبني الاقتصاد الوطني.</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عدم وجود سياسة الفوائد والفوائد المتراكم مما يخفف الأعباء على العملاء المتمثلة بتراكم الديون.</a:t>
                      </a:r>
                    </a:p>
                    <a:p>
                      <a:pPr marL="342900" indent="-342900" algn="just" rtl="1">
                        <a:spcBef>
                          <a:spcPts val="100"/>
                        </a:spcBef>
                        <a:buFont typeface="+mj-lt"/>
                        <a:buAutoNum type="arabicPeriod" startAt="15"/>
                      </a:pPr>
                      <a:r>
                        <a:rPr lang="ar-SA" sz="1600" dirty="0" smtClean="0">
                          <a:solidFill>
                            <a:schemeClr val="tx1"/>
                          </a:solidFill>
                          <a:latin typeface="Simplified Arabic" panose="02020603050405020304" pitchFamily="18" charset="-78"/>
                          <a:cs typeface="Simplified Arabic" panose="02020603050405020304" pitchFamily="18" charset="-78"/>
                        </a:rPr>
                        <a:t>تقديم الاستشارات العلمية والتقنية والمهنية</a:t>
                      </a:r>
                      <a:r>
                        <a:rPr lang="ar-SA" sz="1600" baseline="0" dirty="0" smtClean="0">
                          <a:solidFill>
                            <a:schemeClr val="tx1"/>
                          </a:solidFill>
                          <a:latin typeface="Simplified Arabic" panose="02020603050405020304" pitchFamily="18" charset="-78"/>
                          <a:cs typeface="Simplified Arabic" panose="02020603050405020304" pitchFamily="18" charset="-78"/>
                        </a:rPr>
                        <a:t> و</a:t>
                      </a:r>
                      <a:r>
                        <a:rPr lang="ar-SA" sz="1600" dirty="0" smtClean="0">
                          <a:solidFill>
                            <a:schemeClr val="tx1"/>
                          </a:solidFill>
                          <a:latin typeface="Simplified Arabic" panose="02020603050405020304" pitchFamily="18" charset="-78"/>
                          <a:cs typeface="Simplified Arabic" panose="02020603050405020304" pitchFamily="18" charset="-78"/>
                        </a:rPr>
                        <a:t>خدمات التدريب</a:t>
                      </a:r>
                      <a:r>
                        <a:rPr lang="ar-SA" sz="1600" baseline="0" dirty="0" smtClean="0">
                          <a:solidFill>
                            <a:schemeClr val="tx1"/>
                          </a:solidFill>
                          <a:latin typeface="Simplified Arabic" panose="02020603050405020304" pitchFamily="18" charset="-78"/>
                          <a:cs typeface="Simplified Arabic" panose="02020603050405020304" pitchFamily="18" charset="-78"/>
                        </a:rPr>
                        <a:t> و</a:t>
                      </a:r>
                      <a:r>
                        <a:rPr lang="ar-SA" sz="1600" dirty="0" smtClean="0">
                          <a:solidFill>
                            <a:schemeClr val="tx1"/>
                          </a:solidFill>
                          <a:latin typeface="Simplified Arabic" panose="02020603050405020304" pitchFamily="18" charset="-78"/>
                          <a:cs typeface="Simplified Arabic" panose="02020603050405020304" pitchFamily="18" charset="-78"/>
                        </a:rPr>
                        <a:t>الأبحاث العلمية التطبيقية</a:t>
                      </a:r>
                      <a:r>
                        <a:rPr lang="ar-SA" sz="1600" baseline="0" dirty="0" smtClean="0">
                          <a:solidFill>
                            <a:schemeClr val="tx1"/>
                          </a:solidFill>
                          <a:latin typeface="Simplified Arabic" panose="02020603050405020304" pitchFamily="18" charset="-78"/>
                          <a:cs typeface="Simplified Arabic" panose="02020603050405020304" pitchFamily="18" charset="-78"/>
                        </a:rPr>
                        <a:t>  ون</a:t>
                      </a:r>
                      <a:r>
                        <a:rPr lang="ar-SA" sz="1600" dirty="0" smtClean="0">
                          <a:solidFill>
                            <a:schemeClr val="tx1"/>
                          </a:solidFill>
                          <a:latin typeface="Simplified Arabic" panose="02020603050405020304" pitchFamily="18" charset="-78"/>
                          <a:cs typeface="Simplified Arabic" panose="02020603050405020304" pitchFamily="18" charset="-78"/>
                        </a:rPr>
                        <a:t>قل التكنولوجيا.</a:t>
                      </a:r>
                    </a:p>
                  </a:txBody>
                  <a:tcPr anchor="ctr"/>
                </a:tc>
              </a:tr>
            </a:tbl>
          </a:graphicData>
        </a:graphic>
      </p:graphicFrame>
    </p:spTree>
    <p:extLst>
      <p:ext uri="{BB962C8B-B14F-4D97-AF65-F5344CB8AC3E}">
        <p14:creationId xmlns="" xmlns:p14="http://schemas.microsoft.com/office/powerpoint/2010/main" val="20711192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طبيعة العلاقة بين مزود الخدمة والبلدية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 xmlns:p14="http://schemas.microsoft.com/office/powerpoint/2010/main" val="3382124853"/>
              </p:ext>
            </p:extLst>
          </p:nvPr>
        </p:nvGraphicFramePr>
        <p:xfrm>
          <a:off x="19812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5179447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طبيعة العلاقة بين مزود الخدمة والبلدية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3250055499"/>
              </p:ext>
            </p:extLst>
          </p:nvPr>
        </p:nvGraphicFramePr>
        <p:xfrm>
          <a:off x="457200" y="1371600"/>
          <a:ext cx="82296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12" name="Rounded Rectangle 11"/>
          <p:cNvSpPr/>
          <p:nvPr/>
        </p:nvSpPr>
        <p:spPr>
          <a:xfrm>
            <a:off x="354136" y="4800600"/>
            <a:ext cx="8408864" cy="1143000"/>
          </a:xfrm>
          <a:prstGeom prst="roundRect">
            <a:avLst/>
          </a:prstGeom>
          <a:noFill/>
          <a:ln>
            <a:solidFill>
              <a:schemeClr val="accent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spcBef>
                <a:spcPts val="600"/>
              </a:spcBef>
              <a:spcAft>
                <a:spcPts val="600"/>
              </a:spcAft>
            </a:pPr>
            <a:r>
              <a:rPr lang="ar-SA" sz="1600" dirty="0" smtClean="0">
                <a:solidFill>
                  <a:schemeClr val="tx1"/>
                </a:solidFill>
                <a:latin typeface="Simplified Arabic" panose="02020603050405020304" pitchFamily="18" charset="-78"/>
                <a:cs typeface="Simplified Arabic" panose="02020603050405020304" pitchFamily="18" charset="-78"/>
              </a:rPr>
              <a:t>تنوعت الوسائل التي من خلالها يتعرف مزودي الخدمات على مشاريع وأنشطة وخدمات البلدية وكان أبرزها إعلانات البلدية، والموقع الإلكتروني للبلدية، ويليهما المشاركة في أحد النشاطات والفعاليات الخاصة بالبلدية والمعارف والأصدقاء، وأشار 6 ممن تم مقابلتهم إلى اعتمادهم على وسائل أخرى يتطلعون من خلالها على أنشطة البلدية ومنها؛ طبيعة العمل التشاركي ما بين المؤسسات والبلدية، وكفالات وتأمينات البلدية، بالإضافة لزبائن الشركات والمؤسسات.</a:t>
            </a:r>
          </a:p>
        </p:txBody>
      </p:sp>
    </p:spTree>
    <p:extLst>
      <p:ext uri="{BB962C8B-B14F-4D97-AF65-F5344CB8AC3E}">
        <p14:creationId xmlns="" xmlns:p14="http://schemas.microsoft.com/office/powerpoint/2010/main" val="13201902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Subtitle 1"/>
          <p:cNvSpPr>
            <a:spLocks noGrp="1"/>
          </p:cNvSpPr>
          <p:nvPr>
            <p:ph type="subTitle" idx="1"/>
          </p:nvPr>
        </p:nvSpPr>
        <p:spPr>
          <a:noFill/>
        </p:spPr>
        <p:txBody>
          <a:bodyPr anchor="b">
            <a:noAutofit/>
          </a:bodyPr>
          <a:lstStyle/>
          <a:p>
            <a:r>
              <a:rPr lang="ar-SA" i="0" dirty="0"/>
              <a:t>طبيعة العلاقة بين مزود الخدمة والبلدية</a:t>
            </a:r>
            <a:endParaRPr lang="en-US" i="0" dirty="0"/>
          </a:p>
        </p:txBody>
      </p:sp>
      <p:graphicFrame>
        <p:nvGraphicFramePr>
          <p:cNvPr id="11" name="Chart 10"/>
          <p:cNvGraphicFramePr>
            <a:graphicFrameLocks/>
          </p:cNvGraphicFramePr>
          <p:nvPr>
            <p:extLst>
              <p:ext uri="{D42A27DB-BD31-4B8C-83A1-F6EECF244321}">
                <p14:modId xmlns="" xmlns:p14="http://schemas.microsoft.com/office/powerpoint/2010/main" val="3304883467"/>
              </p:ext>
            </p:extLst>
          </p:nvPr>
        </p:nvGraphicFramePr>
        <p:xfrm>
          <a:off x="1981200" y="2057400"/>
          <a:ext cx="5212080" cy="3383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356013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a:t>طبيعة العلاقة بين مزود الخدمة والبلدية</a:t>
            </a:r>
            <a:endParaRPr lang="en-US" i="0" dirty="0"/>
          </a:p>
        </p:txBody>
      </p:sp>
      <p:graphicFrame>
        <p:nvGraphicFramePr>
          <p:cNvPr id="10" name="Chart 9"/>
          <p:cNvGraphicFramePr>
            <a:graphicFrameLocks/>
          </p:cNvGraphicFramePr>
          <p:nvPr>
            <p:extLst>
              <p:ext uri="{D42A27DB-BD31-4B8C-83A1-F6EECF244321}">
                <p14:modId xmlns="" xmlns:p14="http://schemas.microsoft.com/office/powerpoint/2010/main" val="3818534084"/>
              </p:ext>
            </p:extLst>
          </p:nvPr>
        </p:nvGraphicFramePr>
        <p:xfrm>
          <a:off x="20574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2905108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a:t>طبيعة العلاقة بين مزود الخدمة والبلدية</a:t>
            </a:r>
            <a:endParaRPr lang="en-US" i="0" dirty="0"/>
          </a:p>
        </p:txBody>
      </p:sp>
      <p:graphicFrame>
        <p:nvGraphicFramePr>
          <p:cNvPr id="11" name="Chart 10"/>
          <p:cNvGraphicFramePr>
            <a:graphicFrameLocks/>
          </p:cNvGraphicFramePr>
          <p:nvPr>
            <p:extLst>
              <p:ext uri="{D42A27DB-BD31-4B8C-83A1-F6EECF244321}">
                <p14:modId xmlns="" xmlns:p14="http://schemas.microsoft.com/office/powerpoint/2010/main" val="3337624606"/>
              </p:ext>
            </p:extLst>
          </p:nvPr>
        </p:nvGraphicFramePr>
        <p:xfrm>
          <a:off x="19812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4923771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المعيقات والصعوبات بشكل عام - 1</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767151620"/>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dirty="0" smtClean="0">
                          <a:latin typeface="Simplified Arabic" pitchFamily="18" charset="-78"/>
                          <a:cs typeface="Simplified Arabic" pitchFamily="18" charset="-78"/>
                        </a:rPr>
                        <a:t>غياب</a:t>
                      </a:r>
                      <a:r>
                        <a:rPr lang="ar-SA" sz="1600" baseline="0" dirty="0" smtClean="0">
                          <a:latin typeface="Simplified Arabic" pitchFamily="18" charset="-78"/>
                          <a:cs typeface="Simplified Arabic" pitchFamily="18" charset="-78"/>
                        </a:rPr>
                        <a:t> التعاون ما بين مؤسسات المجتمع المحلي وخاصة البلدية.</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نقص الموارد المالية.</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محدودية فرص التمويل.</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dirty="0" smtClean="0">
                          <a:latin typeface="Simplified Arabic" pitchFamily="18" charset="-78"/>
                          <a:cs typeface="Simplified Arabic" pitchFamily="18" charset="-78"/>
                        </a:rPr>
                        <a:t>صعوبة الترويج للخدمات وإيصالها للفئات المستهدفة.</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dirty="0" smtClean="0">
                          <a:latin typeface="Simplified Arabic" pitchFamily="18" charset="-78"/>
                          <a:cs typeface="Simplified Arabic" pitchFamily="18" charset="-78"/>
                        </a:rPr>
                        <a:t>عادات وتقاليد المجتمع</a:t>
                      </a:r>
                      <a:r>
                        <a:rPr lang="ar-SA" sz="1600" baseline="0" dirty="0" smtClean="0">
                          <a:latin typeface="Simplified Arabic" pitchFamily="18" charset="-78"/>
                          <a:cs typeface="Simplified Arabic" pitchFamily="18" charset="-78"/>
                        </a:rPr>
                        <a:t> المحلي المتعلقة</a:t>
                      </a:r>
                      <a:r>
                        <a:rPr lang="ar-SA" sz="1600" dirty="0" smtClean="0">
                          <a:latin typeface="Simplified Arabic" pitchFamily="18" charset="-78"/>
                          <a:cs typeface="Simplified Arabic" pitchFamily="18" charset="-78"/>
                        </a:rPr>
                        <a:t> بعقد ورش عمل تختص بقضايا المرأة وعدم قناعتهم بمشاركة المرأة بهذه الورش.</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dirty="0" smtClean="0">
                          <a:latin typeface="Simplified Arabic" pitchFamily="18" charset="-78"/>
                          <a:cs typeface="Simplified Arabic" pitchFamily="18" charset="-78"/>
                        </a:rPr>
                        <a:t>ضعف الوعي التأميني لدى بعض الناس.</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dirty="0" smtClean="0">
                          <a:latin typeface="Simplified Arabic" pitchFamily="18" charset="-78"/>
                          <a:cs typeface="Simplified Arabic" pitchFamily="18" charset="-78"/>
                        </a:rPr>
                        <a:t> تذبذب المنتج الزراعي.</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dirty="0" smtClean="0">
                          <a:latin typeface="Simplified Arabic" pitchFamily="18" charset="-78"/>
                          <a:cs typeface="Simplified Arabic" pitchFamily="18" charset="-78"/>
                        </a:rPr>
                        <a:t>عدم</a:t>
                      </a:r>
                      <a:r>
                        <a:rPr lang="ar-SA" sz="1600" baseline="0" dirty="0" smtClean="0">
                          <a:latin typeface="Simplified Arabic" pitchFamily="18" charset="-78"/>
                          <a:cs typeface="Simplified Arabic" pitchFamily="18" charset="-78"/>
                        </a:rPr>
                        <a:t> توفر الضمانات الكافية اللازمة للحصول على التمويل المطلوب.</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dirty="0" smtClean="0">
                          <a:latin typeface="Simplified Arabic" pitchFamily="18" charset="-78"/>
                          <a:cs typeface="Simplified Arabic" pitchFamily="18" charset="-78"/>
                        </a:rPr>
                        <a:t>الاحتلال</a:t>
                      </a:r>
                      <a:r>
                        <a:rPr lang="ar-SA" sz="1600" baseline="0" dirty="0" smtClean="0">
                          <a:latin typeface="Simplified Arabic" pitchFamily="18" charset="-78"/>
                          <a:cs typeface="Simplified Arabic" pitchFamily="18" charset="-78"/>
                        </a:rPr>
                        <a:t> وإجراءاته التعسفية وعدم القدرة على الوصول لبعض المناطق مما يحد عمل بعض المؤسسات.</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سياسات وقيود الاحتلال وتقسيم مناطق محافظة الخليل إلى منطقتين </a:t>
                      </a:r>
                      <a:r>
                        <a:rPr lang="en-US" sz="1600" baseline="0" dirty="0" smtClean="0">
                          <a:latin typeface="Simplified Arabic" pitchFamily="18" charset="-78"/>
                          <a:cs typeface="Simplified Arabic" pitchFamily="18" charset="-78"/>
                        </a:rPr>
                        <a:t>H1</a:t>
                      </a:r>
                      <a:r>
                        <a:rPr lang="ar-SA" sz="1600" baseline="0" dirty="0" smtClean="0">
                          <a:latin typeface="Simplified Arabic" pitchFamily="18" charset="-78"/>
                          <a:cs typeface="Simplified Arabic" pitchFamily="18" charset="-78"/>
                        </a:rPr>
                        <a:t> و </a:t>
                      </a:r>
                      <a:r>
                        <a:rPr lang="en-US" sz="1600" baseline="0" dirty="0" smtClean="0">
                          <a:latin typeface="Simplified Arabic" pitchFamily="18" charset="-78"/>
                          <a:cs typeface="Simplified Arabic" pitchFamily="18" charset="-78"/>
                        </a:rPr>
                        <a:t>H2</a:t>
                      </a:r>
                      <a:r>
                        <a:rPr lang="ar-SA" sz="1600" baseline="0" dirty="0" smtClean="0">
                          <a:latin typeface="Simplified Arabic" pitchFamily="18" charset="-78"/>
                          <a:cs typeface="Simplified Arabic" pitchFamily="18" charset="-78"/>
                        </a:rPr>
                        <a:t>.</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عدم قدرة المؤسسات على تحصيل المبالغ المالية المستحقة على المستفيدين بسبب تدني الأوضاع الاقتصادية.</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عدم القدرة على إيجاد الكادر البشري المتخصص.</a:t>
                      </a:r>
                    </a:p>
                    <a:p>
                      <a:pPr marL="342900" marR="0" lvl="0" indent="-342900" algn="just" defTabSz="1018824" rtl="1" eaLnBrk="1" fontAlgn="auto" latinLnBrk="0" hangingPunct="1">
                        <a:lnSpc>
                          <a:spcPct val="107000"/>
                        </a:lnSpc>
                        <a:spcBef>
                          <a:spcPts val="3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قلة عدد فروع البنوك بالمحافظة.</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1351196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 المعيقات والصعوبات بشكل عام - 2</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4036001293"/>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قلة عدد الأدلاء السياحيين في محافظة الخليل.</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محدودية الإمكانيات المتوفرة لدى المؤسسات بما فيها الإمكانيات التكنولوجية.</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المخاطر الاقتصادية والسياسية والمتعلقة بعدم الاستقلال بالعملة الوطنية المصرفية.</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المنافسة غير الشريفة ما بين المؤسسات.</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غياب الوعي الثقافي المصرفي الإسلامي لدى الناس.</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نقص اللوجستيات لدى المؤسسات مثل الأثاث والمكاتب والدوريات.</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اتساع الفجوة ما بين المديريات والوزارات ومحدودية الصلاحيات الممنوحة للمديريات.</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الوضع السياسي وعدم استقرار السوق الفلسطيني.</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نقص الكوادر البشرية والدوائر التخصصية.</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عدم وجود خطط اقتصادية واستراتيجية للبلدة.</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ضعف الإجراءات القانونية  المتعلقة بظاهرة السيارات المسروقة.</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عدم وجود دائرة لتسجيل الأراضي (طابو) في محافظة الخليل مما يحد من إمكانية منح القروض السكنية.</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14"/>
                        <a:tabLst/>
                        <a:defRPr/>
                      </a:pPr>
                      <a:r>
                        <a:rPr lang="ar-SA" sz="1600" baseline="0" dirty="0" smtClean="0">
                          <a:latin typeface="Simplified Arabic" pitchFamily="18" charset="-78"/>
                          <a:cs typeface="Simplified Arabic" pitchFamily="18" charset="-78"/>
                        </a:rPr>
                        <a:t>ضعف الرقابة الزراعية على المنتجات المهربة.</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471327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عامة حول مزود </a:t>
            </a:r>
            <a:r>
              <a:rPr lang="ar-SA" i="0" dirty="0" smtClean="0"/>
              <a:t>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 xmlns:p14="http://schemas.microsoft.com/office/powerpoint/2010/main" val="1358396943"/>
              </p:ext>
            </p:extLst>
          </p:nvPr>
        </p:nvGraphicFramePr>
        <p:xfrm>
          <a:off x="2057400" y="2057400"/>
          <a:ext cx="521208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11037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المعيقات والصعوبات بشكل عام - 3</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3885702523"/>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تجريف الأراضي الزراعية من قبل الاحتلال.</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غياب الثقافة لدى العمال وأصحاب العمل تحول دون تطبيق الأنظمة والقوانين.</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مشاكل تتعلق بالمياه والكهرباء.</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صعوبة إيجاد كفلاء.</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قلة عدد المشاريع المطروحة بسبب المنافسة الشديدة بين المقاولين.</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ضعف الرقابة على أعمال المقاولين غير المصنفين والمسجلين.</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عدم وجود منطقة صناعية في الخليل.</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تزايد عدد شركات القطاع الخاص وعدم قدرة الحكومة التجاوب مع احتياجات شركات القطاع بسرعة.</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محدودية الاستخدام لبطاقات الائتمان والفيزا لقلة الوعي لدى المواطنين.</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صعوبة وكثرة إجراءات وشروط منح التمويل في البنوك الإسلامية.</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عدم وجود شاخصات على الشوارع.</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تزايد عدد المركبات المتوفرة حالياً.</a:t>
                      </a:r>
                    </a:p>
                    <a:p>
                      <a:pPr marL="342900" marR="0" lvl="0" indent="-342900" algn="just" defTabSz="1018824" rtl="1" eaLnBrk="1" fontAlgn="auto" latinLnBrk="0" hangingPunct="1">
                        <a:lnSpc>
                          <a:spcPct val="107000"/>
                        </a:lnSpc>
                        <a:spcBef>
                          <a:spcPts val="400"/>
                        </a:spcBef>
                        <a:spcAft>
                          <a:spcPts val="0"/>
                        </a:spcAft>
                        <a:buClrTx/>
                        <a:buSzTx/>
                        <a:buFont typeface="+mj-lt"/>
                        <a:buAutoNum type="arabicPeriod" startAt="27"/>
                        <a:tabLst/>
                        <a:defRPr/>
                      </a:pPr>
                      <a:r>
                        <a:rPr lang="ar-SA" sz="1600" baseline="0" dirty="0" smtClean="0">
                          <a:latin typeface="Simplified Arabic" pitchFamily="18" charset="-78"/>
                          <a:cs typeface="Simplified Arabic" pitchFamily="18" charset="-78"/>
                        </a:rPr>
                        <a:t>مشاكل تتعلق بالبنية التحتية.</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1632498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الحلول المقترحة للمعيقات والصعوبات بشكل عام - 1</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4052343928"/>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إيجاد ممولين من جهات خارجية واستقطاب مساهمات من مستثمرين لتنفيذ المشاريع المقترحة.</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الشراكة ما بين البلدية والمؤسسات الأخرى بهدف الترويج عن خدمات المؤسسات.</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توعية الأهالي بأهمية ورش العمل المختصة بقضايا المرأة واقناعهم بضرورة مشاركة المرأة ودورها الفعال في المجتمع.</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عقد ندوات توعوية بالتعاون مع المؤسسات بهدف رفع الوعي التأميني لدى الشريحة المستهدفة من المجتمع.</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عقد ورش عمل وندوات توعوية وتثقيفية للمزارعين.</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توظيف أيدي عاملة يقيمون في المناطق التي يصعب الوصول إليها بسبب الاحتلال.</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إيجاد الطاقم الوظيفي المهني الكفؤ.</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إعادة دراسة فرص التمويل المتوفرة واختيار جهات التمويل المطابقة لأهداف المؤسسة الاستراتيجية ورسالتها.</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فتح فروع أو مكاتب للبنوك في كافة مناطق محافظة الخليل.</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تطوير وتأهيل الكوادر البشرية في المؤسسات من خلال الدورات التدريبية.</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وضع ضوابط على البنوك مما يحد من المنافسة غير الشريفة فيما بينهم.</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5974130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الحلول المقترحة للمعيقات والصعوبات بشكل عام - 2</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2283912921"/>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عقد ورش عمل توعوية لزيادة الوعي المصرفي الإسلامي لدى المواطنين.</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وضع ضوابط وفرض عقوبات على شركات التأمين من قبل هيئة الرقابة على التأمين.</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إغلاق أي كراج غير مرخص وغير عضو في نقابة أصحاب الكراجات.</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التنسيق مع مؤسسات دولية لتسهيل العمل في مناطق (ج).</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استقطاب الخبراء المهاجرين واستغلالهم في تطوير عمل المؤسسات.</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تخصيص بند في ميزانية السلطة لدعم الجمعيات الخيرية.</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وضع ضوابط من قبل الجهات المختصة على المنتجات المستوردة وزيادة الرقابة.</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إعداد الخطط الاقتصادية والاستراتيجية للبلدة.</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زيادة الاعتماد على الكفلاء الشخصيين.</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توفير دائرة لتسجيل الأراضي (طابو).</a:t>
                      </a:r>
                    </a:p>
                    <a:p>
                      <a:pPr marL="342900" marR="0" lvl="0" indent="-342900" algn="just" defTabSz="1018824" rtl="1" eaLnBrk="1" fontAlgn="auto" latinLnBrk="0" hangingPunct="1">
                        <a:lnSpc>
                          <a:spcPct val="107000"/>
                        </a:lnSpc>
                        <a:spcBef>
                          <a:spcPts val="7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زيادة عدد المشاريع بما يتناسب مع عدد المقاولين.</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6496811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الحلول المقترحة للمعيقات والصعوبات بشكل عام - 3</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950111438"/>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تفعيل قرار إلزام الشركات بالانتساب لعضوية الاتحادات التخصصية.</a:t>
                      </a:r>
                    </a:p>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إقامة مناطق صناعية في مناطق (ج).</a:t>
                      </a:r>
                    </a:p>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منح تسهيلات لترخيص خطوط الإنترنت </a:t>
                      </a:r>
                      <a:r>
                        <a:rPr lang="en-US" sz="1600" baseline="0" dirty="0" smtClean="0">
                          <a:latin typeface="Simplified Arabic" pitchFamily="18" charset="-78"/>
                          <a:cs typeface="Simplified Arabic" pitchFamily="18" charset="-78"/>
                        </a:rPr>
                        <a:t>3G</a:t>
                      </a:r>
                      <a:r>
                        <a:rPr lang="ar-SA" sz="1600" baseline="0" dirty="0" smtClean="0">
                          <a:latin typeface="Simplified Arabic" pitchFamily="18" charset="-78"/>
                          <a:cs typeface="Simplified Arabic" pitchFamily="18" charset="-78"/>
                        </a:rPr>
                        <a:t> في شركات الاتصالات.</a:t>
                      </a:r>
                    </a:p>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إثبات قدرات البنوك الإسلامية في السوق المحلي.</a:t>
                      </a:r>
                    </a:p>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شق طرق جديدة بالتعاون مع البلدية.</a:t>
                      </a:r>
                    </a:p>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تحسين البنية التحتية.</a:t>
                      </a:r>
                    </a:p>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تركيب شاخصات في الشوارع.</a:t>
                      </a:r>
                    </a:p>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تفعيل دور أصحاب القرار بإلزام كافة المؤسسات بتطبيق البروتوكول الإشرافي الالزامي.</a:t>
                      </a:r>
                    </a:p>
                    <a:p>
                      <a:pPr marL="342900" marR="0" lvl="0" indent="-342900" algn="just" defTabSz="1018824" rtl="1" eaLnBrk="1" fontAlgn="auto" latinLnBrk="0" hangingPunct="1">
                        <a:lnSpc>
                          <a:spcPct val="107000"/>
                        </a:lnSpc>
                        <a:spcBef>
                          <a:spcPts val="1400"/>
                        </a:spcBef>
                        <a:spcAft>
                          <a:spcPts val="0"/>
                        </a:spcAft>
                        <a:buClrTx/>
                        <a:buSzTx/>
                        <a:buFont typeface="+mj-lt"/>
                        <a:buAutoNum type="arabicPeriod" startAt="23"/>
                        <a:tabLst/>
                        <a:defRPr/>
                      </a:pPr>
                      <a:r>
                        <a:rPr lang="ar-SA" sz="1600" baseline="0" dirty="0" smtClean="0">
                          <a:latin typeface="Simplified Arabic" pitchFamily="18" charset="-78"/>
                          <a:cs typeface="Simplified Arabic" pitchFamily="18" charset="-78"/>
                        </a:rPr>
                        <a:t>منح مشاريع ريادية للجمعيات الخيرية والتعاونية وإيجاد ممولين لها. </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2415529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المعيقات والصعوبات القانونية - 1</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1761190460"/>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قلة القوانين والتشريعات الفلسطينية الخاصة بالقطاعات الاقتصادية المختلفة وعدم تحديثها وتجديدها.</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تأخر الجهات المختصة بإيصال التباليغ المتعلقة بالشيكات الراجعة للمستفيدين.</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المركزية في إتخاذ القرارات في الوزارات.</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الاتفاقيات التي أدت إلى تقسيم منطقة الخليل إلى </a:t>
                      </a:r>
                      <a:r>
                        <a:rPr lang="en-US" sz="1600" baseline="0" dirty="0" smtClean="0">
                          <a:latin typeface="Simplified Arabic" pitchFamily="18" charset="-78"/>
                          <a:cs typeface="Simplified Arabic" pitchFamily="18" charset="-78"/>
                        </a:rPr>
                        <a:t>H1</a:t>
                      </a:r>
                      <a:r>
                        <a:rPr lang="ar-SA" sz="1600" baseline="0" dirty="0" smtClean="0">
                          <a:latin typeface="Simplified Arabic" pitchFamily="18" charset="-78"/>
                          <a:cs typeface="Simplified Arabic" pitchFamily="18" charset="-78"/>
                        </a:rPr>
                        <a:t> و</a:t>
                      </a:r>
                      <a:r>
                        <a:rPr lang="en-US" sz="1600" baseline="0" dirty="0" smtClean="0">
                          <a:latin typeface="Simplified Arabic" pitchFamily="18" charset="-78"/>
                          <a:cs typeface="Simplified Arabic" pitchFamily="18" charset="-78"/>
                        </a:rPr>
                        <a:t> H2 </a:t>
                      </a:r>
                      <a:r>
                        <a:rPr lang="ar-SA" sz="1600" baseline="0" dirty="0" smtClean="0">
                          <a:latin typeface="Simplified Arabic" pitchFamily="18" charset="-78"/>
                          <a:cs typeface="Simplified Arabic" pitchFamily="18" charset="-78"/>
                        </a:rPr>
                        <a:t>مما أضعف عملية التحصيل وزاد من نسبة مخالفات الأبنية في منطقة </a:t>
                      </a:r>
                      <a:r>
                        <a:rPr lang="en-US" sz="1600" baseline="0" dirty="0" smtClean="0">
                          <a:latin typeface="Simplified Arabic" pitchFamily="18" charset="-78"/>
                          <a:cs typeface="Simplified Arabic" pitchFamily="18" charset="-78"/>
                        </a:rPr>
                        <a:t>H2</a:t>
                      </a:r>
                      <a:r>
                        <a:rPr lang="ar-SA" sz="1600" baseline="0" dirty="0" smtClean="0">
                          <a:latin typeface="Simplified Arabic" pitchFamily="18" charset="-78"/>
                          <a:cs typeface="Simplified Arabic" pitchFamily="18" charset="-78"/>
                        </a:rPr>
                        <a:t>.</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غياب وجود محاكم قانونية تختص بالتأمين.</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غياب التعاون ما بين قوات الأمن والشرطة وشركات ومكاتب التأمين.</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عدم سلاسة إجراءات بعض الوزارات المتعلقة بمنح المؤسسات التراخيص والشهادات اللازمة لمزاولة العمل.</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ضعف القوانين والضوابط المفروضة من قبل هيئة الرقابة على التأمين.</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عدم تعاون شركات التأمين الإسرائيلية مع شركات التأمين الفلسطينية.</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عدم إلتزام العديد من المؤسسات بقانون المقاول الموحد.</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الاسترجاعات الضريبية وطريقة احتسابها.</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73869064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المعيقات والصعوبات القانونية - 2</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2504758285"/>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فتح سوق العمل الإسرائيلي وعدم إلتزام الشركات بقانون فرق العملات.</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عدم تفعيل قانون إلزام الانتساب لعضوية الإتحادات التخصصية والنقابات والغرف التجارية.</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إرتباط تجديد الاعتمادات المالية القائمة بتجديد الهيئات الإدارية في المؤسسات.</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البطء في تنفيذ الإجراءات القضائية في المحاكم.</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غياب العمل القانوني الإلكتروني.</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بيروقراطية قوانين وتعليمات البنوك الإسلامية الخاصة في التمويلات العقارية ومنح الضمانات العقارية.</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عدم إقرار بعض القوانين في وزارة الحكم المحلي.</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صعوبة تنفيذ بعض القوانين وعدم تعاون المجتمع المحلي أثناء تنفيذ القانون.</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وجود بعض القوانين التي تحد من الإنسانية خاصة بقضايا المرأة والطفولة مثل نقل حضانة الأطفال ما بين الأب والأم المنفصلين.</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محدودية الصلاحيات الممنوحة للمديريات والتعقيدات المفروضة عليهم من قبل الوزارات.</a:t>
                      </a:r>
                    </a:p>
                    <a:p>
                      <a:pPr marL="342900" marR="0" lvl="0" indent="-342900" algn="just" defTabSz="1018824" rtl="1" eaLnBrk="1" fontAlgn="auto" latinLnBrk="0" hangingPunct="1">
                        <a:lnSpc>
                          <a:spcPct val="107000"/>
                        </a:lnSpc>
                        <a:spcBef>
                          <a:spcPts val="800"/>
                        </a:spcBef>
                        <a:spcAft>
                          <a:spcPts val="0"/>
                        </a:spcAft>
                        <a:buClrTx/>
                        <a:buSzTx/>
                        <a:buFont typeface="+mj-lt"/>
                        <a:buAutoNum type="arabicPeriod" startAt="12"/>
                        <a:tabLst/>
                        <a:defRPr/>
                      </a:pPr>
                      <a:r>
                        <a:rPr lang="ar-SA" sz="1600" baseline="0" dirty="0" smtClean="0">
                          <a:latin typeface="Simplified Arabic" pitchFamily="18" charset="-78"/>
                          <a:cs typeface="Simplified Arabic" pitchFamily="18" charset="-78"/>
                        </a:rPr>
                        <a:t>عدم تجديد الوثائق وتحديث المعلومات المتوفرة لدى الهيئات المحلية والغرف التجارية.</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9618905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الحلول المقترحة للمعيقات والصعوبات القانونية - 1</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342099135"/>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تحديث وتعديل بعض القوانين والتشريعات الفلسطينية.</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تفعيل دور الجهات المختصة وتسريع إجراءات الشرطة في إيصال التباليغ المتعلقة بالشيكات الراجعة للمستفيدين.</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إيجاد خبراء محكمين للتعامل مع القانون.</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تعزيز الشراكة ما بين الجانب القانوني المختص بالمحاكم والجانب الإنساني المتمثل بتفعيل وتسيير القوانين التشريعية من قبل وزارة الشؤون الاجتماعية.</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وضع ضوابط وسياسات صارمة لشركات التأمين من قبل هيئة الرقابة على التأمين وإجبارهم للسير عليها.</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التعاون بشفافية ما بين المحاكم وشركات التأمين.</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تفعيل قانون الجمعيات الأهلية وإقراره.</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a:tabLst/>
                        <a:defRPr/>
                      </a:pPr>
                      <a:r>
                        <a:rPr lang="ar-SA" sz="1600" baseline="0" dirty="0" smtClean="0">
                          <a:latin typeface="Simplified Arabic" pitchFamily="18" charset="-78"/>
                          <a:cs typeface="Simplified Arabic" pitchFamily="18" charset="-78"/>
                        </a:rPr>
                        <a:t>تجديد الوثائق وتحديث المعلومات المتوفرة لدى الهيئات المحلية والغرف التجارية أول بأول.</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3286998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354138" y="1354723"/>
            <a:ext cx="8444500"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rtl="1"/>
            <a:r>
              <a:rPr lang="ar-SA" sz="1600" b="1" dirty="0" smtClean="0">
                <a:solidFill>
                  <a:schemeClr val="bg1"/>
                </a:solidFill>
                <a:latin typeface="Simplified Arabic" panose="02020603050405020304" pitchFamily="18" charset="-78"/>
                <a:cs typeface="Simplified Arabic" panose="02020603050405020304" pitchFamily="18" charset="-78"/>
              </a:rPr>
              <a:t>الحلول المقترحة للمعيقات والصعوبات القانونية - 2</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 xmlns:p14="http://schemas.microsoft.com/office/powerpoint/2010/main" val="1782560253"/>
              </p:ext>
            </p:extLst>
          </p:nvPr>
        </p:nvGraphicFramePr>
        <p:xfrm>
          <a:off x="354137" y="1828800"/>
          <a:ext cx="8444500" cy="4267200"/>
        </p:xfrm>
        <a:graphic>
          <a:graphicData uri="http://schemas.openxmlformats.org/drawingml/2006/table">
            <a:tbl>
              <a:tblPr rtl="1"/>
              <a:tblGrid>
                <a:gridCol w="8444500"/>
              </a:tblGrid>
              <a:tr h="4267200">
                <a:tc>
                  <a:txBody>
                    <a:bodyPr/>
                    <a:lstStyle/>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startAt="9"/>
                        <a:tabLst/>
                        <a:defRPr/>
                      </a:pPr>
                      <a:r>
                        <a:rPr lang="ar-SA" sz="1600" baseline="0" dirty="0" smtClean="0">
                          <a:latin typeface="Simplified Arabic" pitchFamily="18" charset="-78"/>
                          <a:cs typeface="Simplified Arabic" pitchFamily="18" charset="-78"/>
                        </a:rPr>
                        <a:t>الحد من بيروقراطية إجراءات الوزارات المتعلقة بمنح المؤسسات التراخيص والشهادات اللازمة لمزاولة العمل.</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startAt="9"/>
                        <a:tabLst/>
                        <a:defRPr/>
                      </a:pPr>
                      <a:r>
                        <a:rPr lang="ar-SA" sz="1600" baseline="0" dirty="0" smtClean="0">
                          <a:latin typeface="Simplified Arabic" pitchFamily="18" charset="-78"/>
                          <a:cs typeface="Simplified Arabic" pitchFamily="18" charset="-78"/>
                        </a:rPr>
                        <a:t>منح تسهيلات من قبل الهيئات المحلية والغرف التجارية خلال إجراءات إصدار الوثائق القانونية.</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startAt="9"/>
                        <a:tabLst/>
                        <a:defRPr/>
                      </a:pPr>
                      <a:r>
                        <a:rPr lang="ar-SA" sz="1600" baseline="0" dirty="0" smtClean="0">
                          <a:latin typeface="Simplified Arabic" pitchFamily="18" charset="-78"/>
                          <a:cs typeface="Simplified Arabic" pitchFamily="18" charset="-78"/>
                        </a:rPr>
                        <a:t>منح المؤسسات إعفاء ضريبي.</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startAt="9"/>
                        <a:tabLst/>
                        <a:defRPr/>
                      </a:pPr>
                      <a:r>
                        <a:rPr lang="ar-SA" sz="1600" baseline="0" dirty="0" smtClean="0">
                          <a:latin typeface="Simplified Arabic" pitchFamily="18" charset="-78"/>
                          <a:cs typeface="Simplified Arabic" pitchFamily="18" charset="-78"/>
                        </a:rPr>
                        <a:t>إلزام كافة المؤسسات بقانون فرق العملات من قبل الجهات المختصة.</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startAt="9"/>
                        <a:tabLst/>
                        <a:defRPr/>
                      </a:pPr>
                      <a:r>
                        <a:rPr lang="ar-SA" sz="1600" baseline="0" dirty="0" smtClean="0">
                          <a:latin typeface="Simplified Arabic" pitchFamily="18" charset="-78"/>
                          <a:cs typeface="Simplified Arabic" pitchFamily="18" charset="-78"/>
                        </a:rPr>
                        <a:t>تفعيل دور الحكومة بإلزام المؤسسات والشركات الإلتزام بقرار عضوية الإتحادات التخصصية والنقابات والغرف التجارية.</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startAt="9"/>
                        <a:tabLst/>
                        <a:defRPr/>
                      </a:pPr>
                      <a:r>
                        <a:rPr lang="ar-SA" sz="1600" baseline="0" dirty="0" smtClean="0">
                          <a:latin typeface="Simplified Arabic" pitchFamily="18" charset="-78"/>
                          <a:cs typeface="Simplified Arabic" pitchFamily="18" charset="-78"/>
                        </a:rPr>
                        <a:t>زيادة التواصل والتشبيك بين مؤسسات المجتمع المحلي وإلزام اسرائيل بالاتفاقيات الموقعة مع السلطة الفلسطينية حسب اتفاقية باريس.</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startAt="9"/>
                        <a:tabLst/>
                        <a:defRPr/>
                      </a:pPr>
                      <a:r>
                        <a:rPr lang="ar-SA" sz="1600" baseline="0" dirty="0" smtClean="0">
                          <a:latin typeface="Simplified Arabic" pitchFamily="18" charset="-78"/>
                          <a:cs typeface="Simplified Arabic" pitchFamily="18" charset="-78"/>
                        </a:rPr>
                        <a:t>تخصيص قوانين للبنوك الإسلامية تختص بالتمويلات العقارية وإجراءاتها.</a:t>
                      </a:r>
                    </a:p>
                    <a:p>
                      <a:pPr marL="342900" marR="0" lvl="0" indent="-342900" algn="just" defTabSz="1018824" rtl="1" eaLnBrk="1" fontAlgn="auto" latinLnBrk="0" hangingPunct="1">
                        <a:lnSpc>
                          <a:spcPct val="107000"/>
                        </a:lnSpc>
                        <a:spcBef>
                          <a:spcPts val="1800"/>
                        </a:spcBef>
                        <a:spcAft>
                          <a:spcPts val="0"/>
                        </a:spcAft>
                        <a:buClrTx/>
                        <a:buSzTx/>
                        <a:buFont typeface="+mj-lt"/>
                        <a:buAutoNum type="arabicPeriod" startAt="9"/>
                        <a:tabLst/>
                        <a:defRPr/>
                      </a:pPr>
                      <a:r>
                        <a:rPr lang="ar-SA" sz="1600" baseline="0" dirty="0" smtClean="0">
                          <a:latin typeface="Simplified Arabic" pitchFamily="18" charset="-78"/>
                          <a:cs typeface="Simplified Arabic" pitchFamily="18" charset="-78"/>
                        </a:rPr>
                        <a:t>تفعيل دور القضاء في تنفيذ القرارات القضائية وحل المشاكل.</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34144168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المؤسسات الفاعلة في تنمية الاقتصاد المحلي</a:t>
            </a:r>
            <a:endParaRPr lang="en-US" i="0" dirty="0"/>
          </a:p>
        </p:txBody>
      </p:sp>
      <p:sp>
        <p:nvSpPr>
          <p:cNvPr id="9" name="Rectangle 8"/>
          <p:cNvSpPr/>
          <p:nvPr/>
        </p:nvSpPr>
        <p:spPr>
          <a:xfrm>
            <a:off x="354136" y="1295400"/>
            <a:ext cx="8408864"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من خلال المقابلات التي تمت مع مزودي الخدمات تم استطلاع آرئهم حول أهم منشآت أعمال في مدينة الخليل تساهم في التنمية الاقتصادية المحلية وقد أجمع الأغلبية العظمى منهم على أن أهم تلك المنشآت ما يلي:</a:t>
            </a:r>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3" name="Diagram 2"/>
          <p:cNvGraphicFramePr/>
          <p:nvPr>
            <p:extLst>
              <p:ext uri="{D42A27DB-BD31-4B8C-83A1-F6EECF244321}">
                <p14:modId xmlns="" xmlns:p14="http://schemas.microsoft.com/office/powerpoint/2010/main" val="2692526713"/>
              </p:ext>
            </p:extLst>
          </p:nvPr>
        </p:nvGraphicFramePr>
        <p:xfrm>
          <a:off x="533400" y="2028967"/>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26202452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المؤسسات الفاعلة في تنمية الاقتصاد </a:t>
            </a:r>
            <a:r>
              <a:rPr lang="ar-SA" i="0" dirty="0" smtClean="0"/>
              <a:t>المحلي</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Table 10"/>
          <p:cNvGraphicFramePr>
            <a:graphicFrameLocks noGrp="1"/>
          </p:cNvGraphicFramePr>
          <p:nvPr>
            <p:extLst>
              <p:ext uri="{D42A27DB-BD31-4B8C-83A1-F6EECF244321}">
                <p14:modId xmlns="" xmlns:p14="http://schemas.microsoft.com/office/powerpoint/2010/main" val="624456905"/>
              </p:ext>
            </p:extLst>
          </p:nvPr>
        </p:nvGraphicFramePr>
        <p:xfrm>
          <a:off x="354136" y="1295400"/>
          <a:ext cx="8408864" cy="4724400"/>
        </p:xfrm>
        <a:graphic>
          <a:graphicData uri="http://schemas.openxmlformats.org/drawingml/2006/table">
            <a:tbl>
              <a:tblPr firstRow="1" bandRow="1">
                <a:tableStyleId>{5C22544A-7EE6-4342-B048-85BDC9FD1C3A}</a:tableStyleId>
              </a:tblPr>
              <a:tblGrid>
                <a:gridCol w="8408864"/>
              </a:tblGrid>
              <a:tr h="4572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bg1"/>
                          </a:solidFill>
                          <a:latin typeface="Simplified Arabic" panose="02020603050405020304" pitchFamily="18" charset="-78"/>
                          <a:cs typeface="Simplified Arabic" panose="02020603050405020304" pitchFamily="18" charset="-78"/>
                        </a:rPr>
                        <a:t>الجوانب التي يساهم من خلالها مزودي الخدمات في تحقيق التنمية الاقتصادية - 1</a:t>
                      </a:r>
                      <a:endParaRPr lang="en-US" sz="1800" dirty="0" smtClean="0">
                        <a:solidFill>
                          <a:schemeClr val="bg1"/>
                        </a:solidFill>
                        <a:latin typeface="Simplified Arabic" panose="02020603050405020304" pitchFamily="18" charset="-78"/>
                        <a:cs typeface="Simplified Arabic" panose="02020603050405020304" pitchFamily="18" charset="-78"/>
                      </a:endParaRPr>
                    </a:p>
                  </a:txBody>
                  <a:tcPr anchor="ctr"/>
                </a:tc>
              </a:tr>
              <a:tr h="4267200">
                <a:tc>
                  <a:txBody>
                    <a:bodyPr/>
                    <a:lstStyle/>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القسم التشغيلي في الجمعيات الخيرية يتمثل بقسم التطريز،</a:t>
                      </a:r>
                      <a:r>
                        <a:rPr lang="ar-SA" sz="1600" b="0" baseline="0" dirty="0" smtClean="0">
                          <a:solidFill>
                            <a:schemeClr val="tx1"/>
                          </a:solidFill>
                          <a:latin typeface="Simplified Arabic" panose="02020603050405020304" pitchFamily="18" charset="-78"/>
                          <a:cs typeface="Simplified Arabic" panose="02020603050405020304" pitchFamily="18" charset="-78"/>
                        </a:rPr>
                        <a:t> والتخفيف من البطالة من خلال المشاريع المستقبلية المراد تنفيذها مثل إنشاء الحمام التركي حيث سيتم توظيف عدد من خريجي العلاج الطبيعي.</a:t>
                      </a:r>
                      <a:endParaRPr lang="ar-SA" sz="1600" b="0" dirty="0" smtClean="0">
                        <a:solidFill>
                          <a:schemeClr val="tx1"/>
                        </a:solidFill>
                        <a:latin typeface="Simplified Arabic" panose="02020603050405020304" pitchFamily="18" charset="-78"/>
                        <a:cs typeface="Simplified Arabic" panose="02020603050405020304" pitchFamily="18" charset="-78"/>
                      </a:endParaRP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تركيز</a:t>
                      </a:r>
                      <a:r>
                        <a:rPr lang="ar-SA" sz="1600" b="0" baseline="0" dirty="0" smtClean="0">
                          <a:solidFill>
                            <a:schemeClr val="tx1"/>
                          </a:solidFill>
                          <a:latin typeface="Simplified Arabic" panose="02020603050405020304" pitchFamily="18" charset="-78"/>
                          <a:cs typeface="Simplified Arabic" panose="02020603050405020304" pitchFamily="18" charset="-78"/>
                        </a:rPr>
                        <a:t> شركات الأدوية بتصنيع الأدوية محلياً وتصديره للخارج مما يساهم </a:t>
                      </a:r>
                      <a:r>
                        <a:rPr lang="ar-SA" sz="1600" b="0" dirty="0" smtClean="0">
                          <a:solidFill>
                            <a:schemeClr val="tx1"/>
                          </a:solidFill>
                          <a:latin typeface="Simplified Arabic" panose="02020603050405020304" pitchFamily="18" charset="-78"/>
                          <a:cs typeface="Simplified Arabic" panose="02020603050405020304" pitchFamily="18" charset="-78"/>
                        </a:rPr>
                        <a:t>في انعاش الاقتصاد المحلي</a:t>
                      </a:r>
                      <a:r>
                        <a:rPr lang="ar-SA" sz="1600" b="0" baseline="0" dirty="0" smtClean="0">
                          <a:solidFill>
                            <a:schemeClr val="tx1"/>
                          </a:solidFill>
                          <a:latin typeface="Simplified Arabic" panose="02020603050405020304" pitchFamily="18" charset="-78"/>
                          <a:cs typeface="Simplified Arabic" panose="02020603050405020304" pitchFamily="18" charset="-78"/>
                        </a:rPr>
                        <a:t>.</a:t>
                      </a:r>
                    </a:p>
                    <a:p>
                      <a:pPr marL="342900" indent="-342900" algn="just" rtl="1">
                        <a:spcBef>
                          <a:spcPts val="600"/>
                        </a:spcBef>
                        <a:buFont typeface="+mj-lt"/>
                        <a:buAutoNum type="arabicPeriod"/>
                      </a:pPr>
                      <a:r>
                        <a:rPr lang="ar-SA" sz="1600" b="0" baseline="0" dirty="0" smtClean="0">
                          <a:solidFill>
                            <a:schemeClr val="tx1"/>
                          </a:solidFill>
                          <a:latin typeface="Simplified Arabic" panose="02020603050405020304" pitchFamily="18" charset="-78"/>
                          <a:cs typeface="Simplified Arabic" panose="02020603050405020304" pitchFamily="18" charset="-78"/>
                        </a:rPr>
                        <a:t>تنفيذ مشاريع إنعاش البلدة القديمة في الخليل.</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التسهيلات</a:t>
                      </a:r>
                      <a:r>
                        <a:rPr lang="ar-SA" sz="1600" b="0" baseline="0" dirty="0" smtClean="0">
                          <a:solidFill>
                            <a:schemeClr val="tx1"/>
                          </a:solidFill>
                          <a:latin typeface="Simplified Arabic" panose="02020603050405020304" pitchFamily="18" charset="-78"/>
                          <a:cs typeface="Simplified Arabic" panose="02020603050405020304" pitchFamily="18" charset="-78"/>
                        </a:rPr>
                        <a:t> الإئتمانية والتمويلية الممنوحة </a:t>
                      </a:r>
                      <a:r>
                        <a:rPr lang="ar-SA" sz="1600" b="0" dirty="0" smtClean="0">
                          <a:solidFill>
                            <a:schemeClr val="tx1"/>
                          </a:solidFill>
                          <a:latin typeface="Simplified Arabic" panose="02020603050405020304" pitchFamily="18" charset="-78"/>
                          <a:cs typeface="Simplified Arabic" panose="02020603050405020304" pitchFamily="18" charset="-78"/>
                        </a:rPr>
                        <a:t>لدعم القطاع</a:t>
                      </a:r>
                      <a:r>
                        <a:rPr lang="ar-SA" sz="1600" b="0" baseline="0" dirty="0" smtClean="0">
                          <a:solidFill>
                            <a:schemeClr val="tx1"/>
                          </a:solidFill>
                          <a:latin typeface="Simplified Arabic" panose="02020603050405020304" pitchFamily="18" charset="-78"/>
                          <a:cs typeface="Simplified Arabic" panose="02020603050405020304" pitchFamily="18" charset="-78"/>
                        </a:rPr>
                        <a:t> الاقتصادي خاصة </a:t>
                      </a:r>
                      <a:r>
                        <a:rPr lang="ar-SA" sz="1600" b="0" dirty="0" smtClean="0">
                          <a:solidFill>
                            <a:schemeClr val="tx1"/>
                          </a:solidFill>
                          <a:latin typeface="Simplified Arabic" panose="02020603050405020304" pitchFamily="18" charset="-78"/>
                          <a:cs typeface="Simplified Arabic" panose="02020603050405020304" pitchFamily="18" charset="-78"/>
                        </a:rPr>
                        <a:t>القطاع الزراعي والحرفي.</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عمل دراسات احتياجات القطاع الاقتصادي وتوفير المعطيات الرقمية الاقتصادية.</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توفير البنية التحتية للشركات</a:t>
                      </a:r>
                      <a:r>
                        <a:rPr lang="ar-SA" sz="1600" b="0" baseline="0" dirty="0" smtClean="0">
                          <a:solidFill>
                            <a:schemeClr val="tx1"/>
                          </a:solidFill>
                          <a:latin typeface="Simplified Arabic" panose="02020603050405020304" pitchFamily="18" charset="-78"/>
                          <a:cs typeface="Simplified Arabic" panose="02020603050405020304" pitchFamily="18" charset="-78"/>
                        </a:rPr>
                        <a:t> ومنحها </a:t>
                      </a:r>
                      <a:r>
                        <a:rPr lang="ar-SA" sz="1600" b="0" dirty="0" smtClean="0">
                          <a:solidFill>
                            <a:schemeClr val="tx1"/>
                          </a:solidFill>
                          <a:latin typeface="Simplified Arabic" panose="02020603050405020304" pitchFamily="18" charset="-78"/>
                          <a:cs typeface="Simplified Arabic" panose="02020603050405020304" pitchFamily="18" charset="-78"/>
                        </a:rPr>
                        <a:t>التراخيص.</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إنشاء</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المنطقة الصناعية وتأهيل البنية التحتية فيها.</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الترويج والتسويق للمنتج المحلي الخاص</a:t>
                      </a:r>
                      <a:r>
                        <a:rPr lang="ar-SA" sz="1600" b="0" baseline="0" dirty="0" smtClean="0">
                          <a:solidFill>
                            <a:schemeClr val="tx1"/>
                          </a:solidFill>
                          <a:latin typeface="Simplified Arabic" panose="02020603050405020304" pitchFamily="18" charset="-78"/>
                          <a:cs typeface="Simplified Arabic" panose="02020603050405020304" pitchFamily="18" charset="-78"/>
                        </a:rPr>
                        <a:t> ب</a:t>
                      </a:r>
                      <a:r>
                        <a:rPr lang="ar-SA" sz="1600" b="0" dirty="0" smtClean="0">
                          <a:solidFill>
                            <a:schemeClr val="tx1"/>
                          </a:solidFill>
                          <a:latin typeface="Simplified Arabic" panose="02020603050405020304" pitchFamily="18" charset="-78"/>
                          <a:cs typeface="Simplified Arabic" panose="02020603050405020304" pitchFamily="18" charset="-78"/>
                        </a:rPr>
                        <a:t>القطاع الزراعي.</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ربط الشباب بسوق</a:t>
                      </a:r>
                      <a:r>
                        <a:rPr lang="ar-SA" sz="1600" b="0" baseline="0" dirty="0" smtClean="0">
                          <a:solidFill>
                            <a:schemeClr val="tx1"/>
                          </a:solidFill>
                          <a:latin typeface="Simplified Arabic" panose="02020603050405020304" pitchFamily="18" charset="-78"/>
                          <a:cs typeface="Simplified Arabic" panose="02020603050405020304" pitchFamily="18" charset="-78"/>
                        </a:rPr>
                        <a:t> العمل من خلال </a:t>
                      </a:r>
                      <a:r>
                        <a:rPr lang="ar-SA" sz="1600" b="0" dirty="0" smtClean="0">
                          <a:solidFill>
                            <a:schemeClr val="tx1"/>
                          </a:solidFill>
                          <a:latin typeface="Simplified Arabic" panose="02020603050405020304" pitchFamily="18" charset="-78"/>
                          <a:cs typeface="Simplified Arabic" panose="02020603050405020304" pitchFamily="18" charset="-78"/>
                        </a:rPr>
                        <a:t>التشبيك مع شركات القطاع الخاص.</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تنظيم ودعم</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المشاريع المدرة للدخل التعلقة</a:t>
                      </a:r>
                      <a:r>
                        <a:rPr lang="ar-SA" sz="1600" b="0" baseline="0" dirty="0" smtClean="0">
                          <a:solidFill>
                            <a:schemeClr val="tx1"/>
                          </a:solidFill>
                          <a:latin typeface="Simplified Arabic" panose="02020603050405020304" pitchFamily="18" charset="-78"/>
                          <a:cs typeface="Simplified Arabic" panose="02020603050405020304" pitchFamily="18" charset="-78"/>
                        </a:rPr>
                        <a:t> ب</a:t>
                      </a:r>
                      <a:r>
                        <a:rPr lang="ar-SA" sz="1600" b="0" dirty="0" smtClean="0">
                          <a:solidFill>
                            <a:schemeClr val="tx1"/>
                          </a:solidFill>
                          <a:latin typeface="Simplified Arabic" panose="02020603050405020304" pitchFamily="18" charset="-78"/>
                          <a:cs typeface="Simplified Arabic" panose="02020603050405020304" pitchFamily="18" charset="-78"/>
                        </a:rPr>
                        <a:t>قطاعي</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المرأة والشباب.</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تنمية القطاع الصحي في البلدة</a:t>
                      </a:r>
                      <a:r>
                        <a:rPr lang="ar-SA" sz="1600" b="0" baseline="0" dirty="0" smtClean="0">
                          <a:solidFill>
                            <a:schemeClr val="tx1"/>
                          </a:solidFill>
                          <a:latin typeface="Simplified Arabic" panose="02020603050405020304" pitchFamily="18" charset="-78"/>
                          <a:cs typeface="Simplified Arabic" panose="02020603050405020304" pitchFamily="18" charset="-78"/>
                        </a:rPr>
                        <a:t> و</a:t>
                      </a:r>
                      <a:r>
                        <a:rPr lang="ar-SA" sz="1600" b="0" dirty="0" smtClean="0">
                          <a:solidFill>
                            <a:schemeClr val="tx1"/>
                          </a:solidFill>
                          <a:latin typeface="Simplified Arabic" panose="02020603050405020304" pitchFamily="18" charset="-78"/>
                          <a:cs typeface="Simplified Arabic" panose="02020603050405020304" pitchFamily="18" charset="-78"/>
                        </a:rPr>
                        <a:t>تطوير الكادر الوظيفي</a:t>
                      </a:r>
                      <a:r>
                        <a:rPr lang="ar-SA" sz="1600" b="0" baseline="0" dirty="0" smtClean="0">
                          <a:solidFill>
                            <a:schemeClr val="tx1"/>
                          </a:solidFill>
                          <a:latin typeface="Simplified Arabic" panose="02020603050405020304" pitchFamily="18" charset="-78"/>
                          <a:cs typeface="Simplified Arabic" panose="02020603050405020304" pitchFamily="18" charset="-78"/>
                        </a:rPr>
                        <a:t> العامل بالقطاع من خلال الدورات التدريبية.</a:t>
                      </a:r>
                    </a:p>
                    <a:p>
                      <a:pPr marL="342900" indent="-342900" algn="just" rtl="1">
                        <a:spcBef>
                          <a:spcPts val="600"/>
                        </a:spcBef>
                        <a:buFont typeface="+mj-lt"/>
                        <a:buAutoNum type="arabicPeriod"/>
                      </a:pPr>
                      <a:r>
                        <a:rPr lang="ar-SA" sz="1600" b="0" dirty="0" smtClean="0">
                          <a:solidFill>
                            <a:schemeClr val="tx1"/>
                          </a:solidFill>
                          <a:latin typeface="Simplified Arabic" panose="02020603050405020304" pitchFamily="18" charset="-78"/>
                          <a:cs typeface="Simplified Arabic" panose="02020603050405020304" pitchFamily="18" charset="-78"/>
                        </a:rPr>
                        <a:t>تأهيل الكادر الوظيفي </a:t>
                      </a:r>
                      <a:r>
                        <a:rPr lang="ar-SA" sz="1600" b="0" baseline="0" dirty="0" smtClean="0">
                          <a:solidFill>
                            <a:schemeClr val="tx1"/>
                          </a:solidFill>
                          <a:latin typeface="Simplified Arabic" panose="02020603050405020304" pitchFamily="18" charset="-78"/>
                          <a:cs typeface="Simplified Arabic" panose="02020603050405020304" pitchFamily="18" charset="-78"/>
                        </a:rPr>
                        <a:t>في القطاع السياحي ومنح التسهيلات اللازمة للمؤسسات العاملة بالقطاع. </a:t>
                      </a:r>
                      <a:r>
                        <a:rPr lang="ar-SA" sz="1600" b="0" dirty="0" smtClean="0">
                          <a:solidFill>
                            <a:schemeClr val="tx1"/>
                          </a:solidFill>
                          <a:latin typeface="Simplified Arabic" panose="02020603050405020304" pitchFamily="18" charset="-78"/>
                          <a:cs typeface="Simplified Arabic" panose="02020603050405020304" pitchFamily="18" charset="-78"/>
                        </a:rPr>
                        <a:t> </a:t>
                      </a:r>
                    </a:p>
                  </a:txBody>
                  <a:tcPr anchor="ctr"/>
                </a:tc>
              </a:tr>
            </a:tbl>
          </a:graphicData>
        </a:graphic>
      </p:graphicFrame>
    </p:spTree>
    <p:extLst>
      <p:ext uri="{BB962C8B-B14F-4D97-AF65-F5344CB8AC3E}">
        <p14:creationId xmlns="" xmlns:p14="http://schemas.microsoft.com/office/powerpoint/2010/main" val="1149696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عامة حول مزود </a:t>
            </a:r>
            <a:r>
              <a:rPr lang="ar-SA" i="0" dirty="0" smtClean="0"/>
              <a:t>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 xmlns:p14="http://schemas.microsoft.com/office/powerpoint/2010/main" val="2901955987"/>
              </p:ext>
            </p:extLst>
          </p:nvPr>
        </p:nvGraphicFramePr>
        <p:xfrm>
          <a:off x="457200" y="2057400"/>
          <a:ext cx="82296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616356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المؤسسات الفاعلة في تنمية الاقتصاد </a:t>
            </a:r>
            <a:r>
              <a:rPr lang="ar-SA" i="0" dirty="0" smtClean="0"/>
              <a:t>المحلي</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Table 10"/>
          <p:cNvGraphicFramePr>
            <a:graphicFrameLocks noGrp="1"/>
          </p:cNvGraphicFramePr>
          <p:nvPr>
            <p:extLst>
              <p:ext uri="{D42A27DB-BD31-4B8C-83A1-F6EECF244321}">
                <p14:modId xmlns="" xmlns:p14="http://schemas.microsoft.com/office/powerpoint/2010/main" val="170790517"/>
              </p:ext>
            </p:extLst>
          </p:nvPr>
        </p:nvGraphicFramePr>
        <p:xfrm>
          <a:off x="354136" y="1295400"/>
          <a:ext cx="8408864" cy="4724400"/>
        </p:xfrm>
        <a:graphic>
          <a:graphicData uri="http://schemas.openxmlformats.org/drawingml/2006/table">
            <a:tbl>
              <a:tblPr firstRow="1" bandRow="1">
                <a:tableStyleId>{5C22544A-7EE6-4342-B048-85BDC9FD1C3A}</a:tableStyleId>
              </a:tblPr>
              <a:tblGrid>
                <a:gridCol w="8408864"/>
              </a:tblGrid>
              <a:tr h="4572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bg1"/>
                          </a:solidFill>
                          <a:latin typeface="Simplified Arabic" panose="02020603050405020304" pitchFamily="18" charset="-78"/>
                          <a:cs typeface="Simplified Arabic" panose="02020603050405020304" pitchFamily="18" charset="-78"/>
                        </a:rPr>
                        <a:t>الجوانب التي يساهم من خلالها مزودي الخدمات في تحقيق التنمية الاقتصادية - 2</a:t>
                      </a:r>
                      <a:endParaRPr lang="en-US" sz="1800" dirty="0" smtClean="0">
                        <a:solidFill>
                          <a:schemeClr val="bg1"/>
                        </a:solidFill>
                        <a:latin typeface="Simplified Arabic" panose="02020603050405020304" pitchFamily="18" charset="-78"/>
                        <a:cs typeface="Simplified Arabic" panose="02020603050405020304" pitchFamily="18" charset="-78"/>
                      </a:endParaRPr>
                    </a:p>
                  </a:txBody>
                  <a:tcPr anchor="ctr"/>
                </a:tc>
              </a:tr>
              <a:tr h="4267200">
                <a:tc>
                  <a:txBody>
                    <a:bodyPr/>
                    <a:lstStyle/>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تنفيذ</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مشروع التمكين الاقتصادي المتعلق بتحويل الأسر المحتاجة من مرحلة تلقي المساعدة إلى مرحلة الإنتاج من خلال دعمها بمشروع يتناسب مع وضعها</a:t>
                      </a:r>
                      <a:r>
                        <a:rPr lang="ar-SA" sz="1600" b="0" baseline="0" dirty="0" smtClean="0">
                          <a:solidFill>
                            <a:schemeClr val="tx1"/>
                          </a:solidFill>
                          <a:latin typeface="Simplified Arabic" panose="02020603050405020304" pitchFamily="18" charset="-78"/>
                          <a:cs typeface="Simplified Arabic" panose="02020603050405020304" pitchFamily="18" charset="-78"/>
                        </a:rPr>
                        <a:t> الاقتصادي.</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منح</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تسهيلات لرجال الأعمال الداعمين للاقتصاد والقادرين</a:t>
                      </a:r>
                      <a:r>
                        <a:rPr lang="ar-SA" sz="1600" b="0" baseline="0" dirty="0" smtClean="0">
                          <a:solidFill>
                            <a:schemeClr val="tx1"/>
                          </a:solidFill>
                          <a:latin typeface="Simplified Arabic" panose="02020603050405020304" pitchFamily="18" charset="-78"/>
                          <a:cs typeface="Simplified Arabic" panose="02020603050405020304" pitchFamily="18" charset="-78"/>
                        </a:rPr>
                        <a:t> على </a:t>
                      </a:r>
                      <a:r>
                        <a:rPr lang="ar-SA" sz="1600" b="0" dirty="0" smtClean="0">
                          <a:solidFill>
                            <a:schemeClr val="tx1"/>
                          </a:solidFill>
                          <a:latin typeface="Simplified Arabic" panose="02020603050405020304" pitchFamily="18" charset="-78"/>
                          <a:cs typeface="Simplified Arabic" panose="02020603050405020304" pitchFamily="18" charset="-78"/>
                        </a:rPr>
                        <a:t>توفير فرص عمل جديدة</a:t>
                      </a:r>
                      <a:r>
                        <a:rPr lang="ar-SA" sz="1600" b="0" baseline="0" dirty="0" smtClean="0">
                          <a:solidFill>
                            <a:schemeClr val="tx1"/>
                          </a:solidFill>
                          <a:latin typeface="Simplified Arabic" panose="02020603050405020304" pitchFamily="18" charset="-78"/>
                          <a:cs typeface="Simplified Arabic" panose="02020603050405020304" pitchFamily="18" charset="-78"/>
                        </a:rPr>
                        <a:t> لفئة الشباب.</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الاستثمارات والعقارات التي يتم تأمينها من قبل شركات</a:t>
                      </a:r>
                      <a:r>
                        <a:rPr lang="ar-SA" sz="1600" b="0" baseline="0" dirty="0" smtClean="0">
                          <a:solidFill>
                            <a:schemeClr val="tx1"/>
                          </a:solidFill>
                          <a:latin typeface="Simplified Arabic" panose="02020603050405020304" pitchFamily="18" charset="-78"/>
                          <a:cs typeface="Simplified Arabic" panose="02020603050405020304" pitchFamily="18" charset="-78"/>
                        </a:rPr>
                        <a:t> التأمين.</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التبرعات المقدمة من المؤسسات والشركات</a:t>
                      </a:r>
                      <a:r>
                        <a:rPr lang="ar-SA" sz="1600" b="0" baseline="0" dirty="0" smtClean="0">
                          <a:solidFill>
                            <a:schemeClr val="tx1"/>
                          </a:solidFill>
                          <a:latin typeface="Simplified Arabic" panose="02020603050405020304" pitchFamily="18" charset="-78"/>
                          <a:cs typeface="Simplified Arabic" panose="02020603050405020304" pitchFamily="18" charset="-78"/>
                        </a:rPr>
                        <a:t> للقطاعات المهمشة.</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منح التراخيص والتسهيلات</a:t>
                      </a:r>
                      <a:r>
                        <a:rPr lang="ar-SA" sz="1600" b="0" baseline="0" dirty="0" smtClean="0">
                          <a:solidFill>
                            <a:schemeClr val="tx1"/>
                          </a:solidFill>
                          <a:latin typeface="Simplified Arabic" panose="02020603050405020304" pitchFamily="18" charset="-78"/>
                          <a:cs typeface="Simplified Arabic" panose="02020603050405020304" pitchFamily="18" charset="-78"/>
                        </a:rPr>
                        <a:t> للمصانع والمشاريع الزراعية الصغيرة والمتوسطة والكبيرة.</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احتضان المنشآت الاقتصادية</a:t>
                      </a:r>
                      <a:r>
                        <a:rPr lang="ar-SA" sz="1600" b="0" baseline="0" dirty="0" smtClean="0">
                          <a:solidFill>
                            <a:schemeClr val="tx1"/>
                          </a:solidFill>
                          <a:latin typeface="Simplified Arabic" panose="02020603050405020304" pitchFamily="18" charset="-78"/>
                          <a:cs typeface="Simplified Arabic" panose="02020603050405020304" pitchFamily="18" charset="-78"/>
                        </a:rPr>
                        <a:t> وتقديم ال</a:t>
                      </a:r>
                      <a:r>
                        <a:rPr lang="ar-SA" sz="1600" b="0" dirty="0" smtClean="0">
                          <a:solidFill>
                            <a:schemeClr val="tx1"/>
                          </a:solidFill>
                          <a:latin typeface="Simplified Arabic" panose="02020603050405020304" pitchFamily="18" charset="-78"/>
                          <a:cs typeface="Simplified Arabic" panose="02020603050405020304" pitchFamily="18" charset="-78"/>
                        </a:rPr>
                        <a:t>استشارات الاقتصادية لها وتقديم دورات تدريبية لموظفيها.</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تبني أبحاث ودراسات علمية بالجامعات</a:t>
                      </a:r>
                      <a:r>
                        <a:rPr lang="ar-SA" sz="1600" b="0" baseline="0" dirty="0" smtClean="0">
                          <a:solidFill>
                            <a:schemeClr val="tx1"/>
                          </a:solidFill>
                          <a:latin typeface="Simplified Arabic" panose="02020603050405020304" pitchFamily="18" charset="-78"/>
                          <a:cs typeface="Simplified Arabic" panose="02020603050405020304" pitchFamily="18" charset="-78"/>
                        </a:rPr>
                        <a:t> المحلية </a:t>
                      </a:r>
                      <a:r>
                        <a:rPr lang="ar-SA" sz="1600" b="0" dirty="0" smtClean="0">
                          <a:solidFill>
                            <a:schemeClr val="tx1"/>
                          </a:solidFill>
                          <a:latin typeface="Simplified Arabic" panose="02020603050405020304" pitchFamily="18" charset="-78"/>
                          <a:cs typeface="Simplified Arabic" panose="02020603050405020304" pitchFamily="18" charset="-78"/>
                        </a:rPr>
                        <a:t>ورعايتها والتشبيك مع المؤسسات المعنية لتطوير</a:t>
                      </a:r>
                      <a:r>
                        <a:rPr lang="ar-SA" sz="1600" b="0" baseline="0" dirty="0" smtClean="0">
                          <a:solidFill>
                            <a:schemeClr val="tx1"/>
                          </a:solidFill>
                          <a:latin typeface="Simplified Arabic" panose="02020603050405020304" pitchFamily="18" charset="-78"/>
                          <a:cs typeface="Simplified Arabic" panose="02020603050405020304" pitchFamily="18" charset="-78"/>
                        </a:rPr>
                        <a:t>ها لمشاريع ريادية.</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تقديم التسهيلات للمزارعين</a:t>
                      </a:r>
                      <a:r>
                        <a:rPr lang="ar-SA" sz="1600" b="0" baseline="0" dirty="0" smtClean="0">
                          <a:solidFill>
                            <a:schemeClr val="tx1"/>
                          </a:solidFill>
                          <a:latin typeface="Simplified Arabic" panose="02020603050405020304" pitchFamily="18" charset="-78"/>
                          <a:cs typeface="Simplified Arabic" panose="02020603050405020304" pitchFamily="18" charset="-78"/>
                        </a:rPr>
                        <a:t> و</a:t>
                      </a:r>
                      <a:r>
                        <a:rPr lang="ar-SA" sz="1600" b="0" dirty="0" smtClean="0">
                          <a:solidFill>
                            <a:schemeClr val="tx1"/>
                          </a:solidFill>
                          <a:latin typeface="Simplified Arabic" panose="02020603050405020304" pitchFamily="18" charset="-78"/>
                          <a:cs typeface="Simplified Arabic" panose="02020603050405020304" pitchFamily="18" charset="-78"/>
                        </a:rPr>
                        <a:t>تشجيع المنتج المحلي كمنتج</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بديل عن المنتج المستورد.</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دعم</a:t>
                      </a:r>
                      <a:r>
                        <a:rPr lang="ar-SA" sz="1600" b="0" baseline="0" dirty="0" smtClean="0">
                          <a:solidFill>
                            <a:schemeClr val="tx1"/>
                          </a:solidFill>
                          <a:latin typeface="Simplified Arabic" panose="02020603050405020304" pitchFamily="18" charset="-78"/>
                          <a:cs typeface="Simplified Arabic" panose="02020603050405020304" pitchFamily="18" charset="-78"/>
                        </a:rPr>
                        <a:t> ورعاية </a:t>
                      </a:r>
                      <a:r>
                        <a:rPr lang="ar-SA" sz="1600" b="0" dirty="0" smtClean="0">
                          <a:solidFill>
                            <a:schemeClr val="tx1"/>
                          </a:solidFill>
                          <a:latin typeface="Simplified Arabic" panose="02020603050405020304" pitchFamily="18" charset="-78"/>
                          <a:cs typeface="Simplified Arabic" panose="02020603050405020304" pitchFamily="18" charset="-78"/>
                        </a:rPr>
                        <a:t>مشاريع استصلاح الأراضي الزراعية.</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الرعاية والاهتمام بالمزارعين واحتياجاتهم ومحاولة رفع الإنتاج الزراعي كمياً ونوعياً.</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التشبيك ما بين الوزارات ذات العلاقة لحل المشاكل المتعلقة بالعمال وأصحاب العمل.</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المساهمة في تطوير المشاريع متناهية</a:t>
                      </a:r>
                      <a:r>
                        <a:rPr lang="ar-SA" sz="1600" b="0" baseline="0" dirty="0" smtClean="0">
                          <a:solidFill>
                            <a:schemeClr val="tx1"/>
                          </a:solidFill>
                          <a:latin typeface="Simplified Arabic" panose="02020603050405020304" pitchFamily="18" charset="-78"/>
                          <a:cs typeface="Simplified Arabic" panose="02020603050405020304" pitchFamily="18" charset="-78"/>
                        </a:rPr>
                        <a:t> الصغر والصغيرة والمتوسطة.</a:t>
                      </a:r>
                    </a:p>
                    <a:p>
                      <a:pPr marL="342900" marR="0" indent="-342900" algn="just" defTabSz="914400" rtl="1" eaLnBrk="1" fontAlgn="auto" latinLnBrk="0" hangingPunct="1">
                        <a:lnSpc>
                          <a:spcPct val="100000"/>
                        </a:lnSpc>
                        <a:spcBef>
                          <a:spcPts val="400"/>
                        </a:spcBef>
                        <a:spcAft>
                          <a:spcPts val="0"/>
                        </a:spcAft>
                        <a:buClrTx/>
                        <a:buSzTx/>
                        <a:buFont typeface="+mj-lt"/>
                        <a:buAutoNum type="arabicPeriod" startAt="13"/>
                        <a:tabLst/>
                        <a:defRPr/>
                      </a:pPr>
                      <a:r>
                        <a:rPr lang="ar-SA" sz="1600" b="0" baseline="0" dirty="0" smtClean="0">
                          <a:solidFill>
                            <a:schemeClr val="tx1"/>
                          </a:solidFill>
                          <a:latin typeface="Simplified Arabic" panose="02020603050405020304" pitchFamily="18" charset="-78"/>
                          <a:cs typeface="Simplified Arabic" panose="02020603050405020304" pitchFamily="18" charset="-78"/>
                        </a:rPr>
                        <a:t>البحث عن الفئات المهمشة والفقيرة وتقديم المساعدة لها من خلال المشاريع التنموية.</a:t>
                      </a:r>
                      <a:endParaRPr lang="ar-SA" sz="1600" b="0" dirty="0" smtClean="0">
                        <a:solidFill>
                          <a:schemeClr val="tx1"/>
                        </a:solidFill>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 xmlns:p14="http://schemas.microsoft.com/office/powerpoint/2010/main" val="24402451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المؤسسات الفاعلة في تنمية الاقتصاد </a:t>
            </a:r>
            <a:r>
              <a:rPr lang="ar-SA" i="0" dirty="0" smtClean="0"/>
              <a:t>المحلي</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Table 10"/>
          <p:cNvGraphicFramePr>
            <a:graphicFrameLocks noGrp="1"/>
          </p:cNvGraphicFramePr>
          <p:nvPr>
            <p:extLst>
              <p:ext uri="{D42A27DB-BD31-4B8C-83A1-F6EECF244321}">
                <p14:modId xmlns="" xmlns:p14="http://schemas.microsoft.com/office/powerpoint/2010/main" val="3992091721"/>
              </p:ext>
            </p:extLst>
          </p:nvPr>
        </p:nvGraphicFramePr>
        <p:xfrm>
          <a:off x="354136" y="1295400"/>
          <a:ext cx="8408864" cy="4724400"/>
        </p:xfrm>
        <a:graphic>
          <a:graphicData uri="http://schemas.openxmlformats.org/drawingml/2006/table">
            <a:tbl>
              <a:tblPr firstRow="1" bandRow="1">
                <a:tableStyleId>{5C22544A-7EE6-4342-B048-85BDC9FD1C3A}</a:tableStyleId>
              </a:tblPr>
              <a:tblGrid>
                <a:gridCol w="8408864"/>
              </a:tblGrid>
              <a:tr h="4572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bg1"/>
                          </a:solidFill>
                          <a:latin typeface="Simplified Arabic" panose="02020603050405020304" pitchFamily="18" charset="-78"/>
                          <a:cs typeface="Simplified Arabic" panose="02020603050405020304" pitchFamily="18" charset="-78"/>
                        </a:rPr>
                        <a:t>الجوانب التي يساهم من خلالها مزودي الخدمات في تحقيق التنمية الاقتصادية - 3</a:t>
                      </a:r>
                      <a:endParaRPr lang="en-US" sz="1800" dirty="0" smtClean="0">
                        <a:solidFill>
                          <a:schemeClr val="bg1"/>
                        </a:solidFill>
                        <a:latin typeface="Simplified Arabic" panose="02020603050405020304" pitchFamily="18" charset="-78"/>
                        <a:cs typeface="Simplified Arabic" panose="02020603050405020304" pitchFamily="18" charset="-78"/>
                      </a:endParaRPr>
                    </a:p>
                  </a:txBody>
                  <a:tcPr anchor="ctr"/>
                </a:tc>
              </a:tr>
              <a:tr h="4267200">
                <a:tc>
                  <a:txBody>
                    <a:bodyPr/>
                    <a:lstStyle/>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التشبيك ما بين الوزارات ذات العلاقة لحل مشاكل الشركات العاملة في كافة القطاعات الإقتصادية.</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توصيف المنتج الفلسطيني في العطاءات الرسمية ومقاطعة المنتج الإسرائيلي.</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تقديم الدورات التعليمية للمتطوعين في القطاع</a:t>
                      </a:r>
                      <a:r>
                        <a:rPr lang="ar-SA" sz="1600" b="0" baseline="0" dirty="0" smtClean="0">
                          <a:solidFill>
                            <a:schemeClr val="tx1"/>
                          </a:solidFill>
                          <a:latin typeface="Simplified Arabic" panose="02020603050405020304" pitchFamily="18" charset="-78"/>
                          <a:cs typeface="Simplified Arabic" panose="02020603050405020304" pitchFamily="18" charset="-78"/>
                        </a:rPr>
                        <a:t> الصحي </a:t>
                      </a:r>
                      <a:r>
                        <a:rPr lang="ar-SA" sz="1600" b="0" dirty="0" smtClean="0">
                          <a:solidFill>
                            <a:schemeClr val="tx1"/>
                          </a:solidFill>
                          <a:latin typeface="Simplified Arabic" panose="02020603050405020304" pitchFamily="18" charset="-78"/>
                          <a:cs typeface="Simplified Arabic" panose="02020603050405020304" pitchFamily="18" charset="-78"/>
                        </a:rPr>
                        <a:t>واكسابهم المهارات وتمكينهم من رفع مستواهم المعيشي.</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رعاية الأنشطة والمشاريع التي تعنى بقطاع الشباب وتهدف إلى</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تمكين المرأة الفلسطينية.</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عقد مشاركة إعلامية لمقاطعة المنتجات الإسرائيلية ومحاربة منتجات المستوطنات وتنظيم عملية الاستيراد وتشجيع المنتج المحلي.</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التخطيط على مستوى الاستثمار ووضع خطط استثمارية واستراتيجية للمحافظة وتحديد احتياجات البينة التحتية.</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تقديم</a:t>
                      </a:r>
                      <a:r>
                        <a:rPr lang="ar-SA" sz="1600" b="0" baseline="0" dirty="0" smtClean="0">
                          <a:solidFill>
                            <a:schemeClr val="tx1"/>
                          </a:solidFill>
                          <a:latin typeface="Simplified Arabic" panose="02020603050405020304" pitchFamily="18" charset="-78"/>
                          <a:cs typeface="Simplified Arabic" panose="02020603050405020304" pitchFamily="18" charset="-78"/>
                        </a:rPr>
                        <a:t> التسهيلات الإئتمانية لمشاريع البنية التحتية.</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الانخراط في شراكات حقيقية وجديدة مع السوق المحلي في المجال العقاري والصحي والتعليمي.</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رعاية المعارض الصناعية والتجارية.</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رفد المجتمع بالكفاءات من خلال خريجي</a:t>
                      </a:r>
                      <a:r>
                        <a:rPr lang="ar-SA" sz="1600" b="0" baseline="0" dirty="0" smtClean="0">
                          <a:solidFill>
                            <a:schemeClr val="tx1"/>
                          </a:solidFill>
                          <a:latin typeface="Simplified Arabic" panose="02020603050405020304" pitchFamily="18" charset="-78"/>
                          <a:cs typeface="Simplified Arabic" panose="02020603050405020304" pitchFamily="18" charset="-78"/>
                        </a:rPr>
                        <a:t> الجامعات المحلية</a:t>
                      </a:r>
                      <a:r>
                        <a:rPr lang="ar-SA" sz="1600" b="0" dirty="0" smtClean="0">
                          <a:solidFill>
                            <a:schemeClr val="tx1"/>
                          </a:solidFill>
                          <a:latin typeface="Simplified Arabic" panose="02020603050405020304" pitchFamily="18" charset="-78"/>
                          <a:cs typeface="Simplified Arabic" panose="02020603050405020304" pitchFamily="18" charset="-78"/>
                        </a:rPr>
                        <a:t> من التخصصات المختلفة.</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إعداد البحث</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العلمي التطبيقي وتقديم</a:t>
                      </a:r>
                      <a:r>
                        <a:rPr lang="ar-SA" sz="1600" b="0" baseline="0" dirty="0" smtClean="0">
                          <a:solidFill>
                            <a:schemeClr val="tx1"/>
                          </a:solidFill>
                          <a:latin typeface="Simplified Arabic" panose="02020603050405020304" pitchFamily="18" charset="-78"/>
                          <a:cs typeface="Simplified Arabic" panose="02020603050405020304" pitchFamily="18" charset="-78"/>
                        </a:rPr>
                        <a:t> </a:t>
                      </a:r>
                      <a:r>
                        <a:rPr lang="ar-SA" sz="1600" b="0" dirty="0" smtClean="0">
                          <a:solidFill>
                            <a:schemeClr val="tx1"/>
                          </a:solidFill>
                          <a:latin typeface="Simplified Arabic" panose="02020603050405020304" pitchFamily="18" charset="-78"/>
                          <a:cs typeface="Simplified Arabic" panose="02020603050405020304" pitchFamily="18" charset="-78"/>
                        </a:rPr>
                        <a:t>الخدمات الاستشارية</a:t>
                      </a:r>
                      <a:r>
                        <a:rPr lang="ar-SA" sz="1600" b="0" baseline="0" dirty="0" smtClean="0">
                          <a:solidFill>
                            <a:schemeClr val="tx1"/>
                          </a:solidFill>
                          <a:latin typeface="Simplified Arabic" panose="02020603050405020304" pitchFamily="18" charset="-78"/>
                          <a:cs typeface="Simplified Arabic" panose="02020603050405020304" pitchFamily="18" charset="-78"/>
                        </a:rPr>
                        <a:t> و</a:t>
                      </a:r>
                      <a:r>
                        <a:rPr lang="ar-SA" sz="1600" b="0" dirty="0" smtClean="0">
                          <a:solidFill>
                            <a:schemeClr val="tx1"/>
                          </a:solidFill>
                          <a:latin typeface="Simplified Arabic" panose="02020603050405020304" pitchFamily="18" charset="-78"/>
                          <a:cs typeface="Simplified Arabic" panose="02020603050405020304" pitchFamily="18" charset="-78"/>
                        </a:rPr>
                        <a:t>خدمات التدريب والتعليم المهني والتقني.</a:t>
                      </a:r>
                    </a:p>
                    <a:p>
                      <a:pPr marL="342900" marR="0" indent="-342900" algn="just" defTabSz="914400" rtl="1" eaLnBrk="1" fontAlgn="auto" latinLnBrk="0" hangingPunct="1">
                        <a:lnSpc>
                          <a:spcPct val="100000"/>
                        </a:lnSpc>
                        <a:spcBef>
                          <a:spcPts val="600"/>
                        </a:spcBef>
                        <a:spcAft>
                          <a:spcPts val="0"/>
                        </a:spcAft>
                        <a:buClrTx/>
                        <a:buSzTx/>
                        <a:buFont typeface="+mj-lt"/>
                        <a:buAutoNum type="arabicPeriod" startAt="26"/>
                        <a:tabLst/>
                        <a:defRPr/>
                      </a:pPr>
                      <a:r>
                        <a:rPr lang="ar-SA" sz="1600" b="0" dirty="0" smtClean="0">
                          <a:solidFill>
                            <a:schemeClr val="tx1"/>
                          </a:solidFill>
                          <a:latin typeface="Simplified Arabic" panose="02020603050405020304" pitchFamily="18" charset="-78"/>
                          <a:cs typeface="Simplified Arabic" panose="02020603050405020304" pitchFamily="18" charset="-78"/>
                        </a:rPr>
                        <a:t>عقد مؤتمرات علمية ذات علاقة بالاقتصاد المحلي.</a:t>
                      </a:r>
                    </a:p>
                  </a:txBody>
                  <a:tcPr anchor="ctr"/>
                </a:tc>
              </a:tr>
            </a:tbl>
          </a:graphicData>
        </a:graphic>
      </p:graphicFrame>
    </p:spTree>
    <p:extLst>
      <p:ext uri="{BB962C8B-B14F-4D97-AF65-F5344CB8AC3E}">
        <p14:creationId xmlns="" xmlns:p14="http://schemas.microsoft.com/office/powerpoint/2010/main" val="1149807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المؤسسات الفاعلة في تنمية الاقتصاد المحلي</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 xmlns:p14="http://schemas.microsoft.com/office/powerpoint/2010/main" val="3103903165"/>
              </p:ext>
            </p:extLst>
          </p:nvPr>
        </p:nvGraphicFramePr>
        <p:xfrm>
          <a:off x="914400" y="1981200"/>
          <a:ext cx="73152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92373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عامة حول مزود </a:t>
            </a:r>
            <a:r>
              <a:rPr lang="ar-SA" i="0" dirty="0" smtClean="0"/>
              <a:t>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1" name="Chart 10"/>
          <p:cNvGraphicFramePr>
            <a:graphicFrameLocks/>
          </p:cNvGraphicFramePr>
          <p:nvPr>
            <p:extLst>
              <p:ext uri="{D42A27DB-BD31-4B8C-83A1-F6EECF244321}">
                <p14:modId xmlns="" xmlns:p14="http://schemas.microsoft.com/office/powerpoint/2010/main" val="4171543640"/>
              </p:ext>
            </p:extLst>
          </p:nvPr>
        </p:nvGraphicFramePr>
        <p:xfrm>
          <a:off x="457200" y="2057400"/>
          <a:ext cx="8229600"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564580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 الخدمة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1365975897"/>
              </p:ext>
            </p:extLst>
          </p:nvPr>
        </p:nvGraphicFramePr>
        <p:xfrm>
          <a:off x="228601" y="1219200"/>
          <a:ext cx="8637464" cy="5425440"/>
        </p:xfrm>
        <a:graphic>
          <a:graphicData uri="http://schemas.openxmlformats.org/drawingml/2006/table">
            <a:tbl>
              <a:tblPr firstRow="1" bandRow="1">
                <a:tableStyleId>{5C22544A-7EE6-4342-B048-85BDC9FD1C3A}</a:tableStyleId>
              </a:tblPr>
              <a:tblGrid>
                <a:gridCol w="4174906"/>
                <a:gridCol w="4462558"/>
              </a:tblGrid>
              <a:tr h="38100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tx1"/>
                          </a:solidFill>
                          <a:latin typeface="Simplified Arabic" panose="02020603050405020304" pitchFamily="18" charset="-78"/>
                          <a:cs typeface="Simplified Arabic" panose="02020603050405020304" pitchFamily="18" charset="-78"/>
                        </a:rPr>
                        <a:t>المجال: التمويل</a:t>
                      </a:r>
                      <a:r>
                        <a:rPr lang="ar-SA" sz="1600" b="1" baseline="0" dirty="0" smtClean="0">
                          <a:solidFill>
                            <a:schemeClr val="tx1"/>
                          </a:solidFill>
                          <a:latin typeface="Simplified Arabic" panose="02020603050405020304" pitchFamily="18" charset="-78"/>
                          <a:cs typeface="Simplified Arabic" panose="02020603050405020304" pitchFamily="18" charset="-78"/>
                        </a:rPr>
                        <a:t> المالي والإقراض</a:t>
                      </a:r>
                      <a:endParaRPr lang="en-US" sz="1600" b="1" dirty="0" smtClean="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pPr algn="ct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المستقبلية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تتطلع المؤسسة لتقديمها</a:t>
                      </a:r>
                      <a:endParaRPr lang="en-US" sz="1600" b="1" dirty="0" smtClean="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الخدمات / البرامج التي</a:t>
                      </a:r>
                      <a:r>
                        <a:rPr lang="ar-SA" sz="1600" b="1" baseline="0" dirty="0" smtClean="0">
                          <a:solidFill>
                            <a:schemeClr val="bg1"/>
                          </a:solidFill>
                          <a:latin typeface="Simplified Arabic" panose="02020603050405020304" pitchFamily="18" charset="-78"/>
                          <a:cs typeface="Simplified Arabic" panose="02020603050405020304" pitchFamily="18" charset="-78"/>
                        </a:rPr>
                        <a:t> تقدمها المؤسسة</a:t>
                      </a:r>
                      <a:endParaRPr lang="en-US" sz="1600" b="1" dirty="0">
                        <a:solidFill>
                          <a:schemeClr val="bg1"/>
                        </a:solidFill>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4389120">
                <a:tc>
                  <a:txBody>
                    <a:bodyPr/>
                    <a:lstStyle/>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توسيع البرامج والأنشطة واستهداف قطاعات أخرى مثل الصناعية والتجارية.</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تفعيل صيغ التمويل الإسلامية مثل صيغ المساومة والمضاربة وبيع المزارعة والاستصناع.</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فتح فروع جديدة.</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منح القرض الإسلامي.</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إعداد</a:t>
                      </a:r>
                      <a:r>
                        <a:rPr lang="ar-SA" sz="1500" baseline="0" dirty="0" smtClean="0">
                          <a:latin typeface="Simplified Arabic" panose="02020603050405020304" pitchFamily="18" charset="-78"/>
                          <a:cs typeface="Simplified Arabic" panose="02020603050405020304" pitchFamily="18" charset="-78"/>
                        </a:rPr>
                        <a:t> </a:t>
                      </a:r>
                      <a:r>
                        <a:rPr lang="ar-SA" sz="1500" dirty="0" smtClean="0">
                          <a:latin typeface="Simplified Arabic" panose="02020603050405020304" pitchFamily="18" charset="-78"/>
                          <a:cs typeface="Simplified Arabic" panose="02020603050405020304" pitchFamily="18" charset="-78"/>
                        </a:rPr>
                        <a:t>برنامج القروض للمشاريع المتناهية الصغر والصغيرة والمتوسطة.</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خدمة تداول العملات وتبادلها من خلال الموقع الإلكتروني.</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إجراء تعديلات وتطوير على برامج قروض الإسكان والأفراد. </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تطوير بطاقات</a:t>
                      </a:r>
                      <a:r>
                        <a:rPr lang="ar-SA" sz="1500" baseline="0" dirty="0" smtClean="0">
                          <a:latin typeface="Simplified Arabic" panose="02020603050405020304" pitchFamily="18" charset="-78"/>
                          <a:cs typeface="Simplified Arabic" panose="02020603050405020304" pitchFamily="18" charset="-78"/>
                        </a:rPr>
                        <a:t> الفيزا.</a:t>
                      </a:r>
                    </a:p>
                    <a:p>
                      <a:pPr marL="342900" indent="-342900" algn="just" rtl="1">
                        <a:spcBef>
                          <a:spcPts val="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منح قروض وتسهيلات لمنشآت الأعمال.</a:t>
                      </a:r>
                    </a:p>
                    <a:p>
                      <a:pPr marL="342900" indent="-342900" algn="just" rtl="1">
                        <a:spcBef>
                          <a:spcPts val="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تقديم برنامج التوفير الممتاز.</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السحوبات على حسابات التوفير.</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خدمة الودائع الذكية.</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حسابات التوفير الحياتي المتمثل بجوائز كبرى لقطاع المرأة.</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تعزيز تمويلات المشاركة مع القطاع الخاص.</a:t>
                      </a:r>
                    </a:p>
                    <a:p>
                      <a:pPr marL="342900" indent="-342900" algn="just" rtl="1">
                        <a:spcBef>
                          <a:spcPts val="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شركات استشارية.</a:t>
                      </a:r>
                      <a:endParaRPr lang="en-US" sz="15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كافة أشكال الخدمات التأمينية (سيارات، حياة، صحي، عمال، تأمينات</a:t>
                      </a:r>
                      <a:r>
                        <a:rPr lang="ar-SA" sz="1500" baseline="0" dirty="0" smtClean="0">
                          <a:latin typeface="Simplified Arabic" panose="02020603050405020304" pitchFamily="18" charset="-78"/>
                          <a:cs typeface="Simplified Arabic" panose="02020603050405020304" pitchFamily="18" charset="-78"/>
                        </a:rPr>
                        <a:t> عامة،</a:t>
                      </a:r>
                      <a:r>
                        <a:rPr lang="ar-SA" sz="1500" dirty="0" smtClean="0">
                          <a:latin typeface="Simplified Arabic" panose="02020603050405020304" pitchFamily="18" charset="-78"/>
                          <a:cs typeface="Simplified Arabic" panose="02020603050405020304" pitchFamily="18" charset="-78"/>
                        </a:rPr>
                        <a:t> وغيرها).</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خدمات تمويلية بالتركيز على الجانب الريفي والزراعي.</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الخدمات التمويلية والإقراض المتمثلة بـ؛ الودائع الاستثمارية والقروض، وتسهيلات للأفراد</a:t>
                      </a:r>
                      <a:r>
                        <a:rPr lang="ar-SA" sz="1500" baseline="0" dirty="0" smtClean="0">
                          <a:latin typeface="Simplified Arabic" panose="02020603050405020304" pitchFamily="18" charset="-78"/>
                          <a:cs typeface="Simplified Arabic" panose="02020603050405020304" pitchFamily="18" charset="-78"/>
                        </a:rPr>
                        <a:t> والشركات والمؤسسات، والبطاقات الإئتمانية، والحوالات الصادرة والواردة، وفتح الاعتمادات والكمبيالات، وتحويلات العملات الأجنبية (بيع وشراء)، وتحصيل شيكات محلية وأجنبية، وبوالص التحصيل، والحسابات بأنواعها، والإيداع والسحب، وخدمة الصراف الآلي، وعملية إيداع الشيكات الآجلة والمستحقة.</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منح التمويلات للأفراد والمشاريع الصغيرة والمتوسطة وتنمية أعمال الشركات.</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تقديم الخدمات المصرفية وفق الشريعة الإسلامية من مرابحة ومشاركة ومضاربة وإيجار منتهي بالتمليك ومساومة وغيرها.</a:t>
                      </a:r>
                    </a:p>
                    <a:p>
                      <a:pPr marL="342900" indent="-342900" algn="just" rtl="1">
                        <a:spcBef>
                          <a:spcPts val="100"/>
                        </a:spcBef>
                        <a:buFont typeface="+mj-lt"/>
                        <a:buAutoNum type="arabicPeriod"/>
                      </a:pPr>
                      <a:r>
                        <a:rPr lang="ar-SA" sz="1500" dirty="0" smtClean="0">
                          <a:latin typeface="Simplified Arabic" panose="02020603050405020304" pitchFamily="18" charset="-78"/>
                          <a:cs typeface="Simplified Arabic" panose="02020603050405020304" pitchFamily="18" charset="-78"/>
                        </a:rPr>
                        <a:t>منح قروض تطوير المشاريع الصغيرة، وقروض مشاريع الشباب،</a:t>
                      </a:r>
                      <a:r>
                        <a:rPr lang="ar-SA" sz="1500" baseline="0" dirty="0" smtClean="0">
                          <a:latin typeface="Simplified Arabic" panose="02020603050405020304" pitchFamily="18" charset="-78"/>
                          <a:cs typeface="Simplified Arabic" panose="02020603050405020304" pitchFamily="18" charset="-78"/>
                        </a:rPr>
                        <a:t> والقروض السكنية.</a:t>
                      </a:r>
                    </a:p>
                    <a:p>
                      <a:pPr marL="342900" indent="-342900" algn="just" rtl="1">
                        <a:spcBef>
                          <a:spcPts val="1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منح قروض للمزارعين وأصحاب المهن.</a:t>
                      </a:r>
                    </a:p>
                    <a:p>
                      <a:pPr marL="342900" indent="-342900" algn="just" rtl="1">
                        <a:spcBef>
                          <a:spcPts val="100"/>
                        </a:spcBef>
                        <a:buFont typeface="+mj-lt"/>
                        <a:buAutoNum type="arabicPeriod"/>
                      </a:pPr>
                      <a:r>
                        <a:rPr lang="ar-SA" sz="1500" baseline="0" dirty="0" smtClean="0">
                          <a:latin typeface="Simplified Arabic" panose="02020603050405020304" pitchFamily="18" charset="-78"/>
                          <a:cs typeface="Simplified Arabic" panose="02020603050405020304" pitchFamily="18" charset="-78"/>
                        </a:rPr>
                        <a:t>تقديم منح دراسية لطلاب الجامعات، ومنح ومساعدات مالية لعلاج الأمراض الخطيرة مثل السرطان.</a:t>
                      </a:r>
                      <a:endParaRPr lang="en-US" sz="1500" dirty="0">
                        <a:latin typeface="Simplified Arabic" panose="02020603050405020304" pitchFamily="18" charset="-78"/>
                        <a:cs typeface="Simplified Arabic" panose="02020603050405020304" pitchFamily="18" charset="-78"/>
                      </a:endParaRPr>
                    </a:p>
                  </a:txBody>
                  <a:tcPr/>
                </a:tc>
              </a:tr>
            </a:tbl>
          </a:graphicData>
        </a:graphic>
      </p:graphicFrame>
    </p:spTree>
    <p:extLst>
      <p:ext uri="{BB962C8B-B14F-4D97-AF65-F5344CB8AC3E}">
        <p14:creationId xmlns="" xmlns:p14="http://schemas.microsoft.com/office/powerpoint/2010/main" val="40437279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LOCKSHAPE" val="No"/>
</p:tagLst>
</file>

<file path=ppt/tags/tag2.xml><?xml version="1.0" encoding="utf-8"?>
<p:tagLst xmlns:a="http://schemas.openxmlformats.org/drawingml/2006/main" xmlns:r="http://schemas.openxmlformats.org/officeDocument/2006/relationships" xmlns:p="http://schemas.openxmlformats.org/presentationml/2006/main">
  <p:tag name="SMARTLOCKSHAPE" val="N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9367</TotalTime>
  <Words>6873</Words>
  <Application>Microsoft Office PowerPoint</Application>
  <PresentationFormat>On-screen Show (4:3)</PresentationFormat>
  <Paragraphs>847</Paragraphs>
  <Slides>72</Slides>
  <Notes>3</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hashem</cp:lastModifiedBy>
  <cp:revision>91</cp:revision>
  <cp:lastPrinted>2015-11-12T08:22:29Z</cp:lastPrinted>
  <dcterms:created xsi:type="dcterms:W3CDTF">2015-10-31T11:31:45Z</dcterms:created>
  <dcterms:modified xsi:type="dcterms:W3CDTF">2015-11-18T09:00:12Z</dcterms:modified>
</cp:coreProperties>
</file>